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1"/>
  </p:notesMasterIdLst>
  <p:handoutMasterIdLst>
    <p:handoutMasterId r:id="rId12"/>
  </p:handoutMasterIdLst>
  <p:sldIdLst>
    <p:sldId id="256" r:id="rId5"/>
    <p:sldId id="263" r:id="rId6"/>
    <p:sldId id="473" r:id="rId7"/>
    <p:sldId id="472" r:id="rId8"/>
    <p:sldId id="474" r:id="rId9"/>
    <p:sldId id="475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30377"/>
    <a:srgbClr val="799400"/>
    <a:srgbClr val="030361"/>
    <a:srgbClr val="020252"/>
    <a:srgbClr val="2929D7"/>
    <a:srgbClr val="003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79" autoAdjust="0"/>
    <p:restoredTop sz="94598" autoAdjust="0"/>
  </p:normalViewPr>
  <p:slideViewPr>
    <p:cSldViewPr snapToGrid="0">
      <p:cViewPr varScale="1">
        <p:scale>
          <a:sx n="104" d="100"/>
          <a:sy n="104" d="100"/>
        </p:scale>
        <p:origin x="870" y="14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49" d="100"/>
          <a:sy n="49" d="100"/>
        </p:scale>
        <p:origin x="2988" y="4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B4F51B4-0721-E7EF-332D-1FF663ADAB6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838E8DE-5AE1-AAA9-78CD-A7161C5E28B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07C6AE-0CE0-4756-8332-A9C4B49BCA41}" type="datetimeFigureOut">
              <a:rPr lang="en-ZA" smtClean="0"/>
              <a:t>17-03-2026</a:t>
            </a:fld>
            <a:endParaRPr lang="en-Z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52C234F-9E85-38B3-09F1-ED6F0F61EEC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2E52118-4F80-6810-120A-86673495825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AE84B6-88D1-42B7-92EB-79A0DB745F18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2882032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F08BF9-37BC-498E-9612-D8089165232B}" type="datetimeFigureOut">
              <a:rPr lang="en-ZA" smtClean="0"/>
              <a:t>17-03-2026</a:t>
            </a:fld>
            <a:endParaRPr lang="en-Z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35847D-FB92-4659-8FAC-6DC1DB5195C0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6151582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bg>
      <p:bgPr>
        <a:solidFill>
          <a:srgbClr val="03037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A5EBA6-F37E-FF41-99A4-C04A01F01E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255" y="5667221"/>
            <a:ext cx="10515600" cy="62846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ZA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D74A50-5684-5D4D-83D3-0C9B653A6ED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/>
            <a:r>
              <a:rPr lang="en-US"/>
              <a:t>Confidential</a:t>
            </a:r>
            <a:endParaRPr lang="en-Z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8A46C9-E14A-F862-76DA-6D64C238C28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58EDF1C-CB42-4DBD-A6D9-D6BEF21CF66E}" type="slidenum">
              <a:rPr lang="en-ZA" smtClean="0"/>
              <a:pPr/>
              <a:t>‹#›</a:t>
            </a:fld>
            <a:endParaRPr lang="en-ZA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E84F3BC-742C-45DF-3D5D-10577525E26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0682" y="-152840"/>
            <a:ext cx="12263717" cy="6230367"/>
          </a:xfrm>
          <a:prstGeom prst="rect">
            <a:avLst/>
          </a:prstGeom>
        </p:spPr>
      </p:pic>
      <p:pic>
        <p:nvPicPr>
          <p:cNvPr id="6" name="Picture 5" descr="A white logo with black background&#10;&#10;AI-generated content may be incorrect.">
            <a:extLst>
              <a:ext uri="{FF2B5EF4-FFF2-40B4-BE49-F238E27FC236}">
                <a16:creationId xmlns:a16="http://schemas.microsoft.com/office/drawing/2014/main" id="{33A2B652-8973-EC04-D7DB-D684199D8D0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4855" y="5849784"/>
            <a:ext cx="1121539" cy="896513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E569E3E8-5A3D-7D76-C911-18F10FA43A89}"/>
              </a:ext>
            </a:extLst>
          </p:cNvPr>
          <p:cNvSpPr txBox="1">
            <a:spLocks/>
          </p:cNvSpPr>
          <p:nvPr userDrawn="1"/>
        </p:nvSpPr>
        <p:spPr>
          <a:xfrm>
            <a:off x="489255" y="6328980"/>
            <a:ext cx="7015499" cy="4241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Sub-title/Date</a:t>
            </a:r>
            <a:endParaRPr lang="en-ZA" sz="1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19430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0F525B-DEB7-2CBE-A99B-CCF3932993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070" y="-26894"/>
            <a:ext cx="10515600" cy="807973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ZA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8F519E-BBEA-C554-A2A7-8659A3AFDA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519" y="6539229"/>
            <a:ext cx="838200" cy="365125"/>
          </a:xfrm>
        </p:spPr>
        <p:txBody>
          <a:bodyPr/>
          <a:lstStyle/>
          <a:p>
            <a:r>
              <a:rPr lang="en-US" dirty="0"/>
              <a:t>Confidential</a:t>
            </a:r>
            <a:endParaRPr lang="en-ZA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2BAF0A-FDD7-4CDC-7610-4CBAD66C7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ZA" dirty="0"/>
              <a:t>1</a:t>
            </a:r>
          </a:p>
        </p:txBody>
      </p:sp>
      <p:pic>
        <p:nvPicPr>
          <p:cNvPr id="8" name="table">
            <a:extLst>
              <a:ext uri="{FF2B5EF4-FFF2-40B4-BE49-F238E27FC236}">
                <a16:creationId xmlns:a16="http://schemas.microsoft.com/office/drawing/2014/main" id="{C89DD084-87FE-6E93-2DC2-FAE79E77F24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82348" y="1170228"/>
            <a:ext cx="7315200" cy="3312577"/>
          </a:xfrm>
          <a:prstGeom prst="rect">
            <a:avLst/>
          </a:prstGeom>
          <a:solidFill>
            <a:srgbClr val="799400"/>
          </a:solidFill>
          <a:ln w="9525">
            <a:noFill/>
          </a:ln>
        </p:spPr>
      </p:pic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C2551F10-0ECD-291E-F8FA-C034430459D5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380002809"/>
              </p:ext>
            </p:extLst>
          </p:nvPr>
        </p:nvGraphicFramePr>
        <p:xfrm>
          <a:off x="353961" y="1207713"/>
          <a:ext cx="3185652" cy="3275092"/>
        </p:xfrm>
        <a:graphic>
          <a:graphicData uri="http://schemas.openxmlformats.org/drawingml/2006/table">
            <a:tbl>
              <a:tblPr firstRow="1" bandRow="1"/>
              <a:tblGrid>
                <a:gridCol w="3185652">
                  <a:extLst>
                    <a:ext uri="{9D8B030D-6E8A-4147-A177-3AD203B41FA5}">
                      <a16:colId xmlns:a16="http://schemas.microsoft.com/office/drawing/2014/main" val="2862361749"/>
                    </a:ext>
                  </a:extLst>
                </a:gridCol>
              </a:tblGrid>
              <a:tr h="40237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1600" b="1" kern="1200" dirty="0">
                          <a:solidFill>
                            <a:schemeClr val="l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Discussion Topics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6869679"/>
                  </a:ext>
                </a:extLst>
              </a:tr>
              <a:tr h="287271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285750" indent="-285750">
                        <a:lnSpc>
                          <a:spcPct val="150000"/>
                        </a:lnSpc>
                        <a:buClr>
                          <a:schemeClr val="accent6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kern="1200" baseline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X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31362357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00489005-D2CB-C9A0-9086-A0FA0C37DE76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039031401"/>
              </p:ext>
            </p:extLst>
          </p:nvPr>
        </p:nvGraphicFramePr>
        <p:xfrm>
          <a:off x="363070" y="4871954"/>
          <a:ext cx="11405421" cy="1522794"/>
        </p:xfrm>
        <a:graphic>
          <a:graphicData uri="http://schemas.openxmlformats.org/drawingml/2006/table">
            <a:tbl>
              <a:tblPr firstRow="1" bandRow="1"/>
              <a:tblGrid>
                <a:gridCol w="11405421">
                  <a:extLst>
                    <a:ext uri="{9D8B030D-6E8A-4147-A177-3AD203B41FA5}">
                      <a16:colId xmlns:a16="http://schemas.microsoft.com/office/drawing/2014/main" val="2862361749"/>
                    </a:ext>
                  </a:extLst>
                </a:gridCol>
              </a:tblGrid>
              <a:tr h="35396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1600" b="1" kern="1200" dirty="0">
                          <a:solidFill>
                            <a:schemeClr val="l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Desired Outcomes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6869679"/>
                  </a:ext>
                </a:extLst>
              </a:tr>
              <a:tr h="116883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285750" indent="-285750" algn="just">
                        <a:lnSpc>
                          <a:spcPct val="150000"/>
                        </a:lnSpc>
                        <a:buClr>
                          <a:schemeClr val="accent6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US" sz="1200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X</a:t>
                      </a:r>
                    </a:p>
                    <a:p>
                      <a:pPr marL="285750" indent="-285750" algn="just">
                        <a:lnSpc>
                          <a:spcPct val="150000"/>
                        </a:lnSpc>
                        <a:buClr>
                          <a:schemeClr val="accent6"/>
                        </a:buClr>
                        <a:buFont typeface="Arial" panose="020B0604020202020204" pitchFamily="34" charset="0"/>
                        <a:buChar char="•"/>
                      </a:pPr>
                      <a:endParaRPr lang="en-US" sz="1400" kern="120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313623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159950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B79654-FE28-60C7-A80D-0CC74463A7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EF99CE8-5B44-6213-5561-D7D3B5480F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972DF6-69F3-E814-72E9-4534F6AA56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Confidential</a:t>
            </a:r>
            <a:endParaRPr lang="en-ZA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0F094E-75D6-951E-31A7-13DA695749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ZA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7070027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E0CB6B-699E-86D2-71C4-341524A791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ZA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873F116-4BB4-318B-8985-94C55EE933C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/>
            <a:r>
              <a:rPr lang="en-US"/>
              <a:t>Confidential</a:t>
            </a:r>
            <a:endParaRPr lang="en-Z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53411F-185F-C143-A79D-380BD094CD7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ZA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854241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58FA9A-F448-D741-42A9-9F5C2213E8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F25E311-0A78-2A2F-B6A9-20EA07C9581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/>
            <a:r>
              <a:rPr lang="en-US"/>
              <a:t>Confidential</a:t>
            </a:r>
            <a:endParaRPr lang="en-Z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38997C-097F-6014-D067-DF206F27EDB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ZA"/>
              <a:t>4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1703862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1CE1845-95F6-2B9A-6076-CF962C129F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070" y="73789"/>
            <a:ext cx="10515600" cy="6284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ZA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FCF353-5C19-6DA3-5015-E30C410228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ZA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E826A9-FB2E-D482-58DD-43D3A55858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6570553"/>
            <a:ext cx="838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rgbClr val="030377"/>
                </a:solidFill>
              </a:defRPr>
            </a:lvl1pPr>
          </a:lstStyle>
          <a:p>
            <a:pPr algn="l"/>
            <a:r>
              <a:rPr lang="en-US" dirty="0"/>
              <a:t>Confidential</a:t>
            </a:r>
            <a:endParaRPr lang="en-ZA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18A745-F495-FE1A-6389-0367DF2D9B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34800" y="6563735"/>
            <a:ext cx="44823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030377"/>
                </a:solidFill>
              </a:defRPr>
            </a:lvl1pPr>
          </a:lstStyle>
          <a:p>
            <a:fld id="{658EDF1C-CB42-4DBD-A6D9-D6BEF21CF66E}" type="slidenum">
              <a:rPr lang="en-ZA" smtClean="0"/>
              <a:pPr/>
              <a:t>‹#›</a:t>
            </a:fld>
            <a:endParaRPr lang="en-ZA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1EFB428-DB95-AED5-49FD-5E2F6AAF62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/>
          <a:srcRect l="-1215"/>
          <a:stretch/>
        </p:blipFill>
        <p:spPr>
          <a:xfrm>
            <a:off x="-178821" y="484578"/>
            <a:ext cx="12192000" cy="930258"/>
          </a:xfrm>
          <a:prstGeom prst="rect">
            <a:avLst/>
          </a:prstGeom>
        </p:spPr>
      </p:pic>
      <p:pic>
        <p:nvPicPr>
          <p:cNvPr id="8" name="Content Placeholder 4" descr="A logo with blue and green colors&#10;&#10;AI-generated content may be incorrect.">
            <a:extLst>
              <a:ext uri="{FF2B5EF4-FFF2-40B4-BE49-F238E27FC236}">
                <a16:creationId xmlns:a16="http://schemas.microsoft.com/office/drawing/2014/main" id="{EA03D91A-40E5-3886-97C3-A38F8DA4559B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0081" y="111702"/>
            <a:ext cx="876323" cy="702254"/>
          </a:xfrm>
          <a:prstGeom prst="rect">
            <a:avLst/>
          </a:prstGeom>
        </p:spPr>
      </p:pic>
      <p:sp>
        <p:nvSpPr>
          <p:cNvPr id="4" name="Footer Placeholder 8">
            <a:extLst>
              <a:ext uri="{FF2B5EF4-FFF2-40B4-BE49-F238E27FC236}">
                <a16:creationId xmlns:a16="http://schemas.microsoft.com/office/drawing/2014/main" id="{065E03F5-9B46-50F4-DBC7-8B4E67B2FBE2}"/>
              </a:ext>
            </a:extLst>
          </p:cNvPr>
          <p:cNvSpPr txBox="1">
            <a:spLocks/>
          </p:cNvSpPr>
          <p:nvPr userDrawn="1"/>
        </p:nvSpPr>
        <p:spPr>
          <a:xfrm>
            <a:off x="5229727" y="6512901"/>
            <a:ext cx="1732546" cy="2402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Private &amp; Confidential</a:t>
            </a:r>
          </a:p>
        </p:txBody>
      </p:sp>
    </p:spTree>
    <p:extLst>
      <p:ext uri="{BB962C8B-B14F-4D97-AF65-F5344CB8AC3E}">
        <p14:creationId xmlns:p14="http://schemas.microsoft.com/office/powerpoint/2010/main" val="8250119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0" r:id="rId2"/>
    <p:sldLayoutId id="2147483649" r:id="rId3"/>
    <p:sldLayoutId id="2147483652" r:id="rId4"/>
    <p:sldLayoutId id="2147483651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rgbClr val="030377"/>
          </a:solidFill>
          <a:latin typeface="Arial Black" panose="020B0A040201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2025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">
            <a:extLst>
              <a:ext uri="{FF2B5EF4-FFF2-40B4-BE49-F238E27FC236}">
                <a16:creationId xmlns:a16="http://schemas.microsoft.com/office/drawing/2014/main" id="{7B1AB9FE-36F5-4FD1-9850-DB5C5AD482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large industrial plant with many pipes">
            <a:extLst>
              <a:ext uri="{FF2B5EF4-FFF2-40B4-BE49-F238E27FC236}">
                <a16:creationId xmlns:a16="http://schemas.microsoft.com/office/drawing/2014/main" id="{BD77432A-BF47-DB50-834C-90FDEFA569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584"/>
          <a:stretch/>
        </p:blipFill>
        <p:spPr>
          <a:xfrm>
            <a:off x="21" y="-40544"/>
            <a:ext cx="12191979" cy="5486390"/>
          </a:xfrm>
          <a:prstGeom prst="rect">
            <a:avLst/>
          </a:prstGeom>
          <a:solidFill>
            <a:srgbClr val="002060"/>
          </a:solidFill>
          <a:effectLst>
            <a:outerShdw blurRad="596900" dist="330200" dir="8820000" sx="87000" sy="87000" algn="ctr" rotWithShape="0">
              <a:srgbClr val="000000">
                <a:alpha val="29000"/>
              </a:srgbClr>
            </a:outerShdw>
          </a:effectLst>
        </p:spPr>
      </p:pic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F489C2E0-4895-4B72-85EA-7EE9FAFFDC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486402"/>
            <a:ext cx="12192000" cy="1371598"/>
          </a:xfrm>
          <a:prstGeom prst="rect">
            <a:avLst/>
          </a:prstGeom>
          <a:ln>
            <a:noFill/>
          </a:ln>
          <a:effectLst>
            <a:outerShdw blurRad="254000" dist="114300" dir="20340000" sx="89000" sy="89000" algn="t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61AEB04-7692-6682-E250-D993C3E8E2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5405302"/>
            <a:ext cx="11388436" cy="1218925"/>
          </a:xfrm>
        </p:spPr>
        <p:txBody>
          <a:bodyPr anchor="ctr">
            <a:normAutofit/>
          </a:bodyPr>
          <a:lstStyle/>
          <a:p>
            <a:pPr algn="l">
              <a:lnSpc>
                <a:spcPct val="100000"/>
              </a:lnSpc>
            </a:pPr>
            <a:r>
              <a:rPr lang="en-US" sz="2300" b="1" dirty="0">
                <a:solidFill>
                  <a:schemeClr val="bg1"/>
                </a:solidFill>
              </a:rPr>
              <a:t>HSSE Stop: Process Safety Fundamental 1.</a:t>
            </a:r>
            <a:br>
              <a:rPr lang="en-US" sz="2300" b="1" dirty="0">
                <a:solidFill>
                  <a:schemeClr val="bg1"/>
                </a:solidFill>
              </a:rPr>
            </a:br>
            <a:r>
              <a:rPr lang="en-US" sz="2300" b="1" dirty="0">
                <a:solidFill>
                  <a:schemeClr val="bg1"/>
                </a:solidFill>
              </a:rPr>
              <a:t>Always use 2 barriers for Chemical/ Hydrocarbon drain and vents.</a:t>
            </a:r>
            <a:endParaRPr lang="en-ZA" sz="2300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pic>
        <p:nvPicPr>
          <p:cNvPr id="6" name="Picture 5" descr="A white logo with black background&#10;&#10;AI-generated content may be incorrect.">
            <a:extLst>
              <a:ext uri="{FF2B5EF4-FFF2-40B4-BE49-F238E27FC236}">
                <a16:creationId xmlns:a16="http://schemas.microsoft.com/office/drawing/2014/main" id="{EF1EB688-16C8-2599-8C70-B52FDC5800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3261" y="5702586"/>
            <a:ext cx="1289808" cy="1031021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47260D27-6BD9-B7B5-8169-40D6265A9EE3}"/>
              </a:ext>
            </a:extLst>
          </p:cNvPr>
          <p:cNvSpPr txBox="1">
            <a:spLocks/>
          </p:cNvSpPr>
          <p:nvPr/>
        </p:nvSpPr>
        <p:spPr>
          <a:xfrm>
            <a:off x="-21" y="6352539"/>
            <a:ext cx="7015499" cy="4241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b="1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19</a:t>
            </a:r>
            <a:r>
              <a:rPr lang="en-US" sz="2400" b="1" baseline="30000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th</a:t>
            </a:r>
            <a:r>
              <a:rPr lang="en-US" sz="2400" b="1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 March 2026</a:t>
            </a:r>
            <a:endParaRPr lang="en-ZA" sz="2400" b="1" dirty="0">
              <a:solidFill>
                <a:schemeClr val="bg1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2412E29-F65D-8C9F-40C6-F5D30AADDA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V="1">
            <a:off x="-21" y="5430554"/>
            <a:ext cx="12192000" cy="216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7109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ECF1F0B0-9D05-6867-EA1A-0B7693554C61}"/>
              </a:ext>
            </a:extLst>
          </p:cNvPr>
          <p:cNvSpPr txBox="1">
            <a:spLocks/>
          </p:cNvSpPr>
          <p:nvPr/>
        </p:nvSpPr>
        <p:spPr>
          <a:xfrm>
            <a:off x="491613" y="91102"/>
            <a:ext cx="10687664" cy="61475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rgbClr val="030377"/>
                </a:solidFill>
                <a:latin typeface="Arial Black" panose="020B0A04020102020204" pitchFamily="34" charset="0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rgbClr val="030361"/>
                </a:solidFill>
              </a:rPr>
              <a:t>Introduction</a:t>
            </a:r>
            <a:endParaRPr lang="en-ZA" sz="3200" b="1" dirty="0">
              <a:solidFill>
                <a:srgbClr val="030361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25A2EAE-AC8F-AF92-B6A0-92CBAD887372}"/>
              </a:ext>
            </a:extLst>
          </p:cNvPr>
          <p:cNvSpPr/>
          <p:nvPr/>
        </p:nvSpPr>
        <p:spPr>
          <a:xfrm>
            <a:off x="88491" y="1449680"/>
            <a:ext cx="417870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are Process Safety Fundamentals (PSF)?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These are 10 process safety and operational basics that help to prevent LOPCs and process safety incidents.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did the 10 PSFs come about?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ZA" dirty="0">
                <a:latin typeface="Arial" panose="020B0604020202020204" pitchFamily="34" charset="0"/>
                <a:cs typeface="Arial" panose="020B0604020202020204" pitchFamily="34" charset="0"/>
              </a:rPr>
              <a:t>Through investigating and learning from past LOPCs and process safety incidents within Shell sites.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the aim of PSFs?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To improve the identified behaviours that usually lead to LOPCs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6C05634-5987-9259-B376-26B495A7EA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7198" y="1367961"/>
            <a:ext cx="7647711" cy="4836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54608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0B00CE-3AC9-A281-9F0C-7BD04CC469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B49F8C06-E1B1-537A-ADBE-88FE58A6CF00}"/>
              </a:ext>
            </a:extLst>
          </p:cNvPr>
          <p:cNvSpPr txBox="1">
            <a:spLocks/>
          </p:cNvSpPr>
          <p:nvPr/>
        </p:nvSpPr>
        <p:spPr>
          <a:xfrm>
            <a:off x="-81043" y="174229"/>
            <a:ext cx="11423297" cy="62652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rgbClr val="030377"/>
                </a:solidFill>
                <a:latin typeface="Arial Black" panose="020B0A04020102020204" pitchFamily="34" charset="0"/>
                <a:ea typeface="+mj-ea"/>
                <a:cs typeface="+mj-cs"/>
              </a:defRPr>
            </a:lvl1pPr>
          </a:lstStyle>
          <a:p>
            <a:r>
              <a:rPr lang="en-GB" sz="2000" b="1" dirty="0"/>
              <a:t>#1 - </a:t>
            </a:r>
            <a:r>
              <a:rPr lang="en-US" sz="2000" b="1" dirty="0"/>
              <a:t>Always Use Two Barriers For Hydrocarbon &amp; Chemical Drains &amp; Vents </a:t>
            </a:r>
            <a:br>
              <a:rPr lang="en-US" sz="2000" b="1" dirty="0"/>
            </a:br>
            <a:r>
              <a:rPr lang="en-US" sz="2000" b="1" dirty="0"/>
              <a:t>(Double Isolation)</a:t>
            </a:r>
            <a:endParaRPr lang="en-ZA" sz="2000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C3B3DB9-CEE8-8EFD-84D9-D7F17D1B49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854" y="1244440"/>
            <a:ext cx="11490037" cy="5276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61869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CFF62A-39B0-D88B-6265-2A261A795B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67CC197E-9E4E-85A6-C669-90E56DB4B21A}"/>
              </a:ext>
            </a:extLst>
          </p:cNvPr>
          <p:cNvSpPr txBox="1">
            <a:spLocks/>
          </p:cNvSpPr>
          <p:nvPr/>
        </p:nvSpPr>
        <p:spPr>
          <a:xfrm>
            <a:off x="482377" y="155756"/>
            <a:ext cx="10687664" cy="61475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rgbClr val="030377"/>
                </a:solidFill>
                <a:latin typeface="Arial Black" panose="020B0A04020102020204" pitchFamily="34" charset="0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rgbClr val="030361"/>
                </a:solidFill>
              </a:rPr>
              <a:t>Island View Example</a:t>
            </a:r>
            <a:endParaRPr lang="en-ZA" sz="3200" b="1" dirty="0">
              <a:solidFill>
                <a:srgbClr val="03036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820F219-73E7-3004-F32F-303565C88B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376" y="1183138"/>
            <a:ext cx="11081551" cy="5323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48503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58BA8A-A16D-617A-4222-56D7606B13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984D5E8A-A5CD-01C0-C4EB-7F975C45DB2F}"/>
              </a:ext>
            </a:extLst>
          </p:cNvPr>
          <p:cNvSpPr txBox="1">
            <a:spLocks/>
          </p:cNvSpPr>
          <p:nvPr/>
        </p:nvSpPr>
        <p:spPr>
          <a:xfrm>
            <a:off x="491613" y="91102"/>
            <a:ext cx="10687664" cy="61475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rgbClr val="030377"/>
                </a:solidFill>
                <a:latin typeface="Arial Black" panose="020B0A04020102020204" pitchFamily="34" charset="0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rgbClr val="030361"/>
                </a:solidFill>
              </a:rPr>
              <a:t>Points to remember</a:t>
            </a:r>
            <a:endParaRPr lang="en-ZA" sz="3200" b="1" dirty="0">
              <a:solidFill>
                <a:srgbClr val="03036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E0C6107-FE79-3569-305A-BD5D919B1298}"/>
              </a:ext>
            </a:extLst>
          </p:cNvPr>
          <p:cNvSpPr/>
          <p:nvPr/>
        </p:nvSpPr>
        <p:spPr>
          <a:xfrm>
            <a:off x="985652" y="1804225"/>
            <a:ext cx="1068766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ZA" sz="2400" dirty="0">
                <a:latin typeface="Arial" panose="020B0604020202020204" pitchFamily="34" charset="0"/>
                <a:cs typeface="Arial" panose="020B0604020202020204" pitchFamily="34" charset="0"/>
              </a:rPr>
              <a:t>Process Safety Fundamentals are there to protect you and save lives.</a:t>
            </a:r>
          </a:p>
          <a:p>
            <a:pPr marL="457200" indent="-457200">
              <a:buFont typeface="+mj-lt"/>
              <a:buAutoNum type="arabicPeriod"/>
            </a:pPr>
            <a:endParaRPr lang="en-ZA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ZA" sz="2400" dirty="0">
                <a:latin typeface="Arial" panose="020B0604020202020204" pitchFamily="34" charset="0"/>
                <a:cs typeface="Arial" panose="020B0604020202020204" pitchFamily="34" charset="0"/>
              </a:rPr>
              <a:t>Process Safety Fundamentals are there to prevent equipment damage.</a:t>
            </a:r>
          </a:p>
          <a:p>
            <a:pPr marL="457200" indent="-457200">
              <a:buFont typeface="+mj-lt"/>
              <a:buAutoNum type="arabicPeriod"/>
            </a:pPr>
            <a:endParaRPr lang="en-ZA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ZA" sz="2400" dirty="0">
                <a:latin typeface="Arial" panose="020B0604020202020204" pitchFamily="34" charset="0"/>
                <a:cs typeface="Arial" panose="020B0604020202020204" pitchFamily="34" charset="0"/>
              </a:rPr>
              <a:t>Ensure double isolation for all drains and vents going to atmosphere. </a:t>
            </a:r>
          </a:p>
          <a:p>
            <a:pPr marL="457200" indent="-457200">
              <a:buFont typeface="+mj-lt"/>
              <a:buAutoNum type="arabicPeriod"/>
            </a:pPr>
            <a:endParaRPr lang="en-ZA" sz="2400" dirty="0">
              <a:latin typeface="+mj-lt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0781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FCB7D4-70F1-DDAF-57F1-6C71C468E8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9780AE8C-7219-E38F-8517-42D5712C86D5}"/>
              </a:ext>
            </a:extLst>
          </p:cNvPr>
          <p:cNvSpPr txBox="1">
            <a:spLocks/>
          </p:cNvSpPr>
          <p:nvPr/>
        </p:nvSpPr>
        <p:spPr>
          <a:xfrm>
            <a:off x="491613" y="91102"/>
            <a:ext cx="10687664" cy="61475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rgbClr val="030377"/>
                </a:solidFill>
                <a:latin typeface="Arial Black" panose="020B0A04020102020204" pitchFamily="34" charset="0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rgbClr val="030361"/>
                </a:solidFill>
              </a:rPr>
              <a:t>Discussion Points</a:t>
            </a:r>
            <a:endParaRPr lang="en-ZA" sz="3200" b="1" dirty="0">
              <a:solidFill>
                <a:srgbClr val="03036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A424711-E15F-8419-122B-6ED259B371F0}"/>
              </a:ext>
            </a:extLst>
          </p:cNvPr>
          <p:cNvSpPr/>
          <p:nvPr/>
        </p:nvSpPr>
        <p:spPr>
          <a:xfrm>
            <a:off x="399250" y="1684855"/>
            <a:ext cx="1121086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Can you think of any other previous incident at SAPREF that occurred from failure to achieve double isolation? </a:t>
            </a:r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were the consequences and learnings from such incidents.</a:t>
            </a:r>
          </a:p>
          <a:p>
            <a:pPr marL="457200" indent="-457200">
              <a:buFont typeface="+mj-lt"/>
              <a:buAutoNum type="arabicPeriod"/>
            </a:pPr>
            <a:endParaRPr lang="en-ZA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ZA" sz="2000" dirty="0">
                <a:latin typeface="Arial" panose="020B0604020202020204" pitchFamily="34" charset="0"/>
                <a:cs typeface="Arial" panose="020B0604020202020204" pitchFamily="34" charset="0"/>
              </a:rPr>
              <a:t>What are some of the reasons for not having double isolation to atmosphere? How can these be eliminated in future?</a:t>
            </a:r>
          </a:p>
          <a:p>
            <a:pPr marL="457200" indent="-457200">
              <a:buFont typeface="+mj-lt"/>
              <a:buAutoNum type="arabicPeriod"/>
            </a:pPr>
            <a:endParaRPr lang="en-ZA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ZA" sz="2000" dirty="0">
                <a:latin typeface="Arial" panose="020B0604020202020204" pitchFamily="34" charset="0"/>
                <a:cs typeface="Arial" panose="020B0604020202020204" pitchFamily="34" charset="0"/>
              </a:rPr>
              <a:t>What can you do in your current role to ensure that double isolation is achieved on site at all times? In your discussion consider: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ZA" sz="2000" dirty="0">
                <a:latin typeface="Arial" panose="020B0604020202020204" pitchFamily="34" charset="0"/>
                <a:cs typeface="Arial" panose="020B0604020202020204" pitchFamily="34" charset="0"/>
              </a:rPr>
              <a:t>Following of procedures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ZA" sz="2000" dirty="0">
                <a:latin typeface="Arial" panose="020B0604020202020204" pitchFamily="34" charset="0"/>
                <a:cs typeface="Arial" panose="020B0604020202020204" pitchFamily="34" charset="0"/>
              </a:rPr>
              <a:t>Conducting unit checks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ZA" sz="2000" dirty="0">
                <a:latin typeface="Arial" panose="020B0604020202020204" pitchFamily="34" charset="0"/>
                <a:cs typeface="Arial" panose="020B0604020202020204" pitchFamily="34" charset="0"/>
              </a:rPr>
              <a:t>Conducting safety walks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ZA" sz="2000" dirty="0">
                <a:latin typeface="Arial" panose="020B0604020202020204" pitchFamily="34" charset="0"/>
                <a:cs typeface="Arial" panose="020B0604020202020204" pitchFamily="34" charset="0"/>
              </a:rPr>
              <a:t>PSFO audits etc.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42088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1a339622-98c9-49ad-9725-dc99b19b3eef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0A195DEE774FD448F4EA2DACD8ECCCD" ma:contentTypeVersion="14" ma:contentTypeDescription="Create a new document." ma:contentTypeScope="" ma:versionID="201ef17ca096adac7afb8b2f6508daac">
  <xsd:schema xmlns:xsd="http://www.w3.org/2001/XMLSchema" xmlns:xs="http://www.w3.org/2001/XMLSchema" xmlns:p="http://schemas.microsoft.com/office/2006/metadata/properties" xmlns:ns2="1a339622-98c9-49ad-9725-dc99b19b3eef" xmlns:ns3="1c279559-5b45-4437-a7f6-2e91c6239933" targetNamespace="http://schemas.microsoft.com/office/2006/metadata/properties" ma:root="true" ma:fieldsID="415b51bd1b9caf807ff2f59362644737" ns2:_="" ns3:_="">
    <xsd:import namespace="1a339622-98c9-49ad-9725-dc99b19b3eef"/>
    <xsd:import namespace="1c279559-5b45-4437-a7f6-2e91c623993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a339622-98c9-49ad-9725-dc99b19b3ee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fb419653-2b16-4a17-b70b-0eb177d4cee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c279559-5b45-4437-a7f6-2e91c6239933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F8A7DF8-6F8D-4768-964E-5B8EB4D5469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6E371AE-FBAB-4A47-8D0A-8FC7C66ED040}">
  <ds:schemaRefs>
    <ds:schemaRef ds:uri="http://schemas.microsoft.com/office/2006/documentManagement/types"/>
    <ds:schemaRef ds:uri="http://schemas.microsoft.com/office/2006/metadata/properties"/>
    <ds:schemaRef ds:uri="http://purl.org/dc/elements/1.1/"/>
    <ds:schemaRef ds:uri="http://www.w3.org/XML/1998/namespace"/>
    <ds:schemaRef ds:uri="http://schemas.openxmlformats.org/package/2006/metadata/core-properties"/>
    <ds:schemaRef ds:uri="http://schemas.microsoft.com/office/infopath/2007/PartnerControls"/>
    <ds:schemaRef ds:uri="1a339622-98c9-49ad-9725-dc99b19b3eef"/>
    <ds:schemaRef ds:uri="1c279559-5b45-4437-a7f6-2e91c6239933"/>
    <ds:schemaRef ds:uri="http://purl.org/dc/dcmitype/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383CDB19-6F46-4125-B4AC-BFD3BFE993F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a339622-98c9-49ad-9725-dc99b19b3eef"/>
    <ds:schemaRef ds:uri="1c279559-5b45-4437-a7f6-2e91c623993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301c6f66-4d75-4854-8d6b-6966a9968bac}" enabled="0" method="" siteId="{301c6f66-4d75-4854-8d6b-6966a9968bac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411</TotalTime>
  <Words>242</Words>
  <Application>Microsoft Office PowerPoint</Application>
  <PresentationFormat>Widescreen</PresentationFormat>
  <Paragraphs>29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Aptos</vt:lpstr>
      <vt:lpstr>Arial</vt:lpstr>
      <vt:lpstr>Arial Black</vt:lpstr>
      <vt:lpstr>Office Theme</vt:lpstr>
      <vt:lpstr>HSSE Stop: Process Safety Fundamental 1. Always use 2 barriers for Chemical/ Hydrocarbon drain and vents.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Hlela, Hlengiwe</dc:creator>
  <cp:lastModifiedBy>Xulu, Zama (ILT)</cp:lastModifiedBy>
  <cp:revision>11</cp:revision>
  <dcterms:created xsi:type="dcterms:W3CDTF">2025-03-18T09:04:55Z</dcterms:created>
  <dcterms:modified xsi:type="dcterms:W3CDTF">2026-03-17T12:48:00Z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0x01010080A195DEE774FD448F4EA2DACD8ECCCD</vt:lpwstr>
  </property>
  <property fmtid="{D5CDD505-2E9C-101B-9397-08002B2CF9AE}" pid="3" name="MediaServiceImageTags">
    <vt:lpwstr/>
  </property>
</Properties>
</file>