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7" r:id="rId3"/>
    <p:sldId id="259" r:id="rId4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224" y="-11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, Melanie" userId="3732d1eb-c343-4bb9-aab9-8e44a859d8d0" providerId="ADAL" clId="{9602CB9D-1446-4533-8B70-05FA5164CD3F}"/>
    <pc:docChg chg="modSld">
      <pc:chgData name="Francis, Melanie" userId="3732d1eb-c343-4bb9-aab9-8e44a859d8d0" providerId="ADAL" clId="{9602CB9D-1446-4533-8B70-05FA5164CD3F}" dt="2025-09-14T20:13:20.501" v="0" actId="6549"/>
      <pc:docMkLst>
        <pc:docMk/>
      </pc:docMkLst>
      <pc:sldChg chg="modSp mod">
        <pc:chgData name="Francis, Melanie" userId="3732d1eb-c343-4bb9-aab9-8e44a859d8d0" providerId="ADAL" clId="{9602CB9D-1446-4533-8B70-05FA5164CD3F}" dt="2025-09-14T20:13:20.501" v="0" actId="6549"/>
        <pc:sldMkLst>
          <pc:docMk/>
          <pc:sldMk cId="3022290283" sldId="260"/>
        </pc:sldMkLst>
        <pc:spChg chg="mod">
          <ac:chgData name="Francis, Melanie" userId="3732d1eb-c343-4bb9-aab9-8e44a859d8d0" providerId="ADAL" clId="{9602CB9D-1446-4533-8B70-05FA5164CD3F}" dt="2025-09-14T20:13:20.501" v="0" actId="6549"/>
          <ac:spMkLst>
            <pc:docMk/>
            <pc:sldMk cId="3022290283" sldId="260"/>
            <ac:spMk id="4" creationId="{3D14D173-E785-909C-8C58-C451E2B110B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400" y="0"/>
                </a:moveTo>
                <a:lnTo>
                  <a:pt x="0" y="0"/>
                </a:lnTo>
                <a:lnTo>
                  <a:pt x="0" y="10058400"/>
                </a:lnTo>
                <a:lnTo>
                  <a:pt x="7772400" y="10058400"/>
                </a:lnTo>
                <a:lnTo>
                  <a:pt x="7772400" y="0"/>
                </a:lnTo>
                <a:close/>
              </a:path>
            </a:pathLst>
          </a:custGeom>
          <a:solidFill>
            <a:srgbClr val="007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47350" y="385099"/>
            <a:ext cx="653700" cy="86875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829800"/>
            <a:ext cx="7772400" cy="228600"/>
          </a:xfrm>
          <a:custGeom>
            <a:avLst/>
            <a:gdLst/>
            <a:ahLst/>
            <a:cxnLst/>
            <a:rect l="l" t="t" r="r" b="b"/>
            <a:pathLst>
              <a:path w="7772400" h="228600">
                <a:moveTo>
                  <a:pt x="7772400" y="0"/>
                </a:moveTo>
                <a:lnTo>
                  <a:pt x="0" y="0"/>
                </a:lnTo>
                <a:lnTo>
                  <a:pt x="0" y="228600"/>
                </a:lnTo>
                <a:lnTo>
                  <a:pt x="7772400" y="228600"/>
                </a:lnTo>
                <a:lnTo>
                  <a:pt x="7772400" y="0"/>
                </a:lnTo>
                <a:close/>
              </a:path>
            </a:pathLst>
          </a:custGeom>
          <a:solidFill>
            <a:srgbClr val="004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8664" y="3244993"/>
            <a:ext cx="3652520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apref@tip-offs.com" TargetMode="External"/><Relationship Id="rId2" Type="http://schemas.openxmlformats.org/officeDocument/2006/relationships/hyperlink" Target="https://www.tip-offs.com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331B78F-840B-C517-847F-E31D0ABAF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26" y="533400"/>
            <a:ext cx="6427673" cy="258532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SAPREF’s Expectations of Business Partners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D14D173-E785-909C-8C58-C451E2B110B6}"/>
              </a:ext>
            </a:extLst>
          </p:cNvPr>
          <p:cNvSpPr txBox="1"/>
          <p:nvPr/>
        </p:nvSpPr>
        <p:spPr>
          <a:xfrm>
            <a:off x="685800" y="3810000"/>
            <a:ext cx="5486400" cy="2103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6565" indent="-4184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56565" algn="l"/>
              </a:tabLst>
            </a:pPr>
            <a:r>
              <a:rPr sz="1500" spc="-30" dirty="0">
                <a:solidFill>
                  <a:schemeClr val="tx1"/>
                </a:solidFill>
                <a:latin typeface="Lucida Sans"/>
                <a:cs typeface="Lucida Sans"/>
              </a:rPr>
              <a:t>Ethics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and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Lucida Sans"/>
                <a:cs typeface="Lucida Sans"/>
              </a:rPr>
              <a:t>compliance</a:t>
            </a:r>
            <a:endParaRPr sz="1500" dirty="0">
              <a:solidFill>
                <a:schemeClr val="tx1"/>
              </a:solidFill>
              <a:latin typeface="Lucida Sans"/>
              <a:cs typeface="Lucida Sans"/>
            </a:endParaRPr>
          </a:p>
          <a:p>
            <a:pPr marL="456565" indent="-41846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456565" algn="l"/>
              </a:tabLst>
            </a:pPr>
            <a:r>
              <a:rPr sz="1500" spc="-55" dirty="0">
                <a:solidFill>
                  <a:schemeClr val="tx1"/>
                </a:solidFill>
                <a:latin typeface="Lucida Sans"/>
                <a:cs typeface="Lucida Sans"/>
              </a:rPr>
              <a:t>Health,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35" dirty="0">
                <a:solidFill>
                  <a:schemeClr val="tx1"/>
                </a:solidFill>
                <a:latin typeface="Lucida Sans"/>
                <a:cs typeface="Lucida Sans"/>
              </a:rPr>
              <a:t>safety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and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Lucida Sans"/>
                <a:cs typeface="Lucida Sans"/>
              </a:rPr>
              <a:t>environment</a:t>
            </a:r>
            <a:endParaRPr sz="1500" dirty="0">
              <a:solidFill>
                <a:schemeClr val="tx1"/>
              </a:solidFill>
              <a:latin typeface="Lucida Sans"/>
              <a:cs typeface="Lucida Sans"/>
            </a:endParaRPr>
          </a:p>
          <a:p>
            <a:pPr marL="456565" indent="-41846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456565" algn="l"/>
              </a:tabLst>
            </a:pPr>
            <a:r>
              <a:rPr sz="1500" spc="-30" dirty="0">
                <a:solidFill>
                  <a:schemeClr val="tx1"/>
                </a:solidFill>
                <a:latin typeface="Lucida Sans"/>
                <a:cs typeface="Lucida Sans"/>
              </a:rPr>
              <a:t>Financial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40" dirty="0">
                <a:solidFill>
                  <a:schemeClr val="tx1"/>
                </a:solidFill>
                <a:latin typeface="Lucida Sans"/>
                <a:cs typeface="Lucida Sans"/>
              </a:rPr>
              <a:t>crime</a:t>
            </a:r>
            <a:r>
              <a:rPr sz="1500" spc="-6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and</a:t>
            </a:r>
            <a:r>
              <a:rPr sz="1500" spc="-6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40" dirty="0">
                <a:solidFill>
                  <a:schemeClr val="tx1"/>
                </a:solidFill>
                <a:latin typeface="Lucida Sans"/>
                <a:cs typeface="Lucida Sans"/>
              </a:rPr>
              <a:t>regulatory</a:t>
            </a:r>
            <a:r>
              <a:rPr sz="1500" spc="-6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Lucida Sans"/>
                <a:cs typeface="Lucida Sans"/>
              </a:rPr>
              <a:t>compliance</a:t>
            </a:r>
            <a:endParaRPr sz="1500" dirty="0">
              <a:solidFill>
                <a:schemeClr val="tx1"/>
              </a:solidFill>
              <a:latin typeface="Lucida Sans"/>
              <a:cs typeface="Lucida Sans"/>
            </a:endParaRPr>
          </a:p>
          <a:p>
            <a:pPr marL="456565" indent="-41846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456565" algn="l"/>
              </a:tabLst>
            </a:pP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Non-</a:t>
            </a:r>
            <a:r>
              <a:rPr sz="1500" spc="-40" dirty="0">
                <a:solidFill>
                  <a:schemeClr val="tx1"/>
                </a:solidFill>
                <a:latin typeface="Lucida Sans"/>
                <a:cs typeface="Lucida Sans"/>
              </a:rPr>
              <a:t>discrimination</a:t>
            </a:r>
            <a:r>
              <a:rPr sz="1500" spc="-3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and</a:t>
            </a:r>
            <a:r>
              <a:rPr sz="1500" spc="-35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Lucida Sans"/>
                <a:cs typeface="Lucida Sans"/>
              </a:rPr>
              <a:t>harassment</a:t>
            </a:r>
            <a:endParaRPr sz="1500" dirty="0">
              <a:solidFill>
                <a:schemeClr val="tx1"/>
              </a:solidFill>
              <a:latin typeface="Lucida Sans"/>
              <a:cs typeface="Lucida Sans"/>
            </a:endParaRPr>
          </a:p>
          <a:p>
            <a:pPr marL="456565" indent="-41846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456565" algn="l"/>
              </a:tabLst>
            </a:pPr>
            <a:r>
              <a:rPr sz="1500" spc="-55" dirty="0">
                <a:solidFill>
                  <a:schemeClr val="tx1"/>
                </a:solidFill>
                <a:latin typeface="Lucida Sans"/>
                <a:cs typeface="Lucida Sans"/>
              </a:rPr>
              <a:t>Data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40" dirty="0">
                <a:solidFill>
                  <a:schemeClr val="tx1"/>
                </a:solidFill>
                <a:latin typeface="Lucida Sans"/>
                <a:cs typeface="Lucida Sans"/>
              </a:rPr>
              <a:t>privacy,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30" dirty="0">
                <a:solidFill>
                  <a:schemeClr val="tx1"/>
                </a:solidFill>
                <a:latin typeface="Lucida Sans"/>
                <a:cs typeface="Lucida Sans"/>
              </a:rPr>
              <a:t>cyber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40" dirty="0">
                <a:solidFill>
                  <a:schemeClr val="tx1"/>
                </a:solidFill>
                <a:latin typeface="Lucida Sans"/>
                <a:cs typeface="Lucida Sans"/>
              </a:rPr>
              <a:t>security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 and</a:t>
            </a:r>
            <a:r>
              <a:rPr sz="1500" spc="-45" dirty="0">
                <a:solidFill>
                  <a:schemeClr val="tx1"/>
                </a:solidFill>
                <a:latin typeface="Lucida Sans"/>
                <a:cs typeface="Lucida Sans"/>
              </a:rPr>
              <a:t> intellectual</a:t>
            </a:r>
            <a:r>
              <a:rPr sz="1500" spc="-5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Lucida Sans"/>
                <a:cs typeface="Lucida Sans"/>
              </a:rPr>
              <a:t>assets</a:t>
            </a:r>
            <a:endParaRPr sz="1500" dirty="0">
              <a:solidFill>
                <a:schemeClr val="tx1"/>
              </a:solidFill>
              <a:latin typeface="Lucida Sans"/>
              <a:cs typeface="Lucida Sans"/>
            </a:endParaRPr>
          </a:p>
          <a:p>
            <a:pPr marL="456565" indent="-41846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456565" algn="l"/>
              </a:tabLst>
            </a:pPr>
            <a:r>
              <a:rPr sz="1500" spc="-25" dirty="0">
                <a:solidFill>
                  <a:schemeClr val="tx1"/>
                </a:solidFill>
                <a:latin typeface="Lucida Sans"/>
                <a:cs typeface="Lucida Sans"/>
              </a:rPr>
              <a:t>Speak</a:t>
            </a:r>
            <a:r>
              <a:rPr sz="1500" spc="-80" dirty="0">
                <a:solidFill>
                  <a:schemeClr val="tx1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chemeClr val="tx1"/>
                </a:solidFill>
                <a:latin typeface="Lucida Sans"/>
                <a:cs typeface="Lucida Sans"/>
              </a:rPr>
              <a:t>up</a:t>
            </a:r>
            <a:endParaRPr sz="1500" dirty="0">
              <a:solidFill>
                <a:schemeClr val="tx1"/>
              </a:solidFill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022290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65453" y="197080"/>
            <a:ext cx="6875145" cy="813435"/>
          </a:xfrm>
          <a:prstGeom prst="rect">
            <a:avLst/>
          </a:prstGeom>
          <a:ln w="3175">
            <a:solidFill>
              <a:srgbClr val="004C00"/>
            </a:solidFill>
          </a:ln>
        </p:spPr>
        <p:txBody>
          <a:bodyPr vert="horz" wrap="square" lIns="0" tIns="100965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795"/>
              </a:spcBef>
            </a:pPr>
            <a:r>
              <a:rPr sz="1000" b="1" spc="-45" dirty="0">
                <a:solidFill>
                  <a:srgbClr val="666666"/>
                </a:solidFill>
                <a:latin typeface="Gill Sans MT"/>
                <a:cs typeface="Gill Sans MT"/>
              </a:rPr>
              <a:t>Our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code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of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conduct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is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at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the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foundation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of</a:t>
            </a:r>
            <a:r>
              <a:rPr sz="1000" b="1" spc="2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5" dirty="0">
                <a:solidFill>
                  <a:srgbClr val="666666"/>
                </a:solidFill>
                <a:latin typeface="Gill Sans MT"/>
                <a:cs typeface="Gill Sans MT"/>
              </a:rPr>
              <a:t>‘Who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we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are’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shapes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how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work.</a:t>
            </a:r>
            <a:r>
              <a:rPr sz="1000" b="1" spc="2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45" dirty="0">
                <a:solidFill>
                  <a:srgbClr val="666666"/>
                </a:solidFill>
                <a:latin typeface="Gill Sans MT"/>
                <a:cs typeface="Gill Sans MT"/>
              </a:rPr>
              <a:t>Our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code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states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that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5" dirty="0">
                <a:solidFill>
                  <a:srgbClr val="666666"/>
                </a:solidFill>
                <a:latin typeface="Gill Sans MT"/>
                <a:cs typeface="Gill Sans MT"/>
              </a:rPr>
              <a:t>we:</a:t>
            </a:r>
            <a:endParaRPr sz="1000" dirty="0">
              <a:latin typeface="Gill Sans MT"/>
              <a:cs typeface="Gill Sans MT"/>
            </a:endParaRPr>
          </a:p>
          <a:p>
            <a:pPr marL="155575" indent="-85725">
              <a:lnSpc>
                <a:spcPct val="100000"/>
              </a:lnSpc>
              <a:spcBef>
                <a:spcPts val="300"/>
              </a:spcBef>
              <a:buClr>
                <a:srgbClr val="007F00"/>
              </a:buClr>
              <a:buSzPct val="90000"/>
              <a:buChar char="•"/>
              <a:tabLst>
                <a:tab pos="155575" algn="l"/>
              </a:tabLst>
            </a:pP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work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our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business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partners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in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an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honest,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respectful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and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responsible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way;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endParaRPr sz="1000" dirty="0">
              <a:latin typeface="Lucida Sans"/>
              <a:cs typeface="Lucida Sans"/>
            </a:endParaRPr>
          </a:p>
          <a:p>
            <a:pPr marL="155575" indent="-85725">
              <a:lnSpc>
                <a:spcPct val="100000"/>
              </a:lnSpc>
              <a:spcBef>
                <a:spcPts val="300"/>
              </a:spcBef>
              <a:buClr>
                <a:srgbClr val="007F00"/>
              </a:buClr>
              <a:buSzPct val="90000"/>
              <a:buChar char="•"/>
              <a:tabLst>
                <a:tab pos="155575" algn="l"/>
              </a:tabLst>
            </a:pP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want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work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business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partners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share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our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commitment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safety,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ethics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and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compliance.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933" y="1139547"/>
            <a:ext cx="6482715" cy="101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3664">
              <a:lnSpc>
                <a:spcPct val="125000"/>
              </a:lnSpc>
              <a:spcBef>
                <a:spcPts val="100"/>
              </a:spcBef>
            </a:pP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This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document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articulates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core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expectations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our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shared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commitments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>
                <a:solidFill>
                  <a:srgbClr val="666666"/>
                </a:solidFill>
                <a:latin typeface="Lucida Sans"/>
                <a:cs typeface="Lucida Sans"/>
              </a:rPr>
              <a:t>business partners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.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not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a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replacement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substitute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for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code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itself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applicable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laws,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nor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does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it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amend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contractual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obligations.</a:t>
            </a:r>
            <a:endParaRPr sz="1000" dirty="0">
              <a:latin typeface="Lucida Sans"/>
              <a:cs typeface="Lucida Sans"/>
            </a:endParaRPr>
          </a:p>
          <a:p>
            <a:pPr marL="12700" marR="5080">
              <a:lnSpc>
                <a:spcPct val="125000"/>
              </a:lnSpc>
              <a:spcBef>
                <a:spcPts val="450"/>
              </a:spcBef>
            </a:pP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ask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you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uphold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these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expectations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communicate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them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your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workers,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subcontractors,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agents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other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business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partners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involved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in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work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for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>
                <a:solidFill>
                  <a:srgbClr val="666666"/>
                </a:solidFill>
                <a:latin typeface="Lucida Sans"/>
                <a:cs typeface="Lucida Sans"/>
              </a:rPr>
              <a:t>SAPREF.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3379" y="2287769"/>
            <a:ext cx="7059295" cy="0"/>
          </a:xfrm>
          <a:custGeom>
            <a:avLst/>
            <a:gdLst/>
            <a:ahLst/>
            <a:cxnLst/>
            <a:rect l="l" t="t" r="r" b="b"/>
            <a:pathLst>
              <a:path w="7059295">
                <a:moveTo>
                  <a:pt x="0" y="0"/>
                </a:moveTo>
                <a:lnTo>
                  <a:pt x="7059168" y="0"/>
                </a:lnTo>
              </a:path>
            </a:pathLst>
          </a:custGeom>
          <a:ln w="12700">
            <a:solidFill>
              <a:srgbClr val="004C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3379" y="4348988"/>
            <a:ext cx="7059295" cy="0"/>
          </a:xfrm>
          <a:custGeom>
            <a:avLst/>
            <a:gdLst/>
            <a:ahLst/>
            <a:cxnLst/>
            <a:rect l="l" t="t" r="r" b="b"/>
            <a:pathLst>
              <a:path w="7059295">
                <a:moveTo>
                  <a:pt x="0" y="0"/>
                </a:moveTo>
                <a:lnTo>
                  <a:pt x="7059168" y="0"/>
                </a:lnTo>
              </a:path>
            </a:pathLst>
          </a:custGeom>
          <a:ln w="6350">
            <a:solidFill>
              <a:srgbClr val="999999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3379" y="5958840"/>
            <a:ext cx="7059295" cy="0"/>
          </a:xfrm>
          <a:custGeom>
            <a:avLst/>
            <a:gdLst/>
            <a:ahLst/>
            <a:cxnLst/>
            <a:rect l="l" t="t" r="r" b="b"/>
            <a:pathLst>
              <a:path w="7059295">
                <a:moveTo>
                  <a:pt x="0" y="0"/>
                </a:moveTo>
                <a:lnTo>
                  <a:pt x="7059168" y="0"/>
                </a:lnTo>
              </a:path>
            </a:pathLst>
          </a:custGeom>
          <a:ln w="6350">
            <a:solidFill>
              <a:srgbClr val="999999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89813" y="2416802"/>
            <a:ext cx="1859280" cy="1029969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29209" rIns="0" bIns="0" rtlCol="0">
            <a:spAutoFit/>
          </a:bodyPr>
          <a:lstStyle/>
          <a:p>
            <a:pPr marL="323215" marR="521334" indent="-187325">
              <a:lnSpc>
                <a:spcPct val="100000"/>
              </a:lnSpc>
              <a:spcBef>
                <a:spcPts val="229"/>
              </a:spcBef>
            </a:pPr>
            <a:r>
              <a:rPr sz="1500" spc="-190" dirty="0">
                <a:solidFill>
                  <a:srgbClr val="004C00"/>
                </a:solidFill>
                <a:latin typeface="Lucida Sans"/>
                <a:cs typeface="Lucida Sans"/>
              </a:rPr>
              <a:t>1.</a:t>
            </a:r>
            <a:r>
              <a:rPr sz="1500" spc="-65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30" dirty="0">
                <a:solidFill>
                  <a:srgbClr val="004C00"/>
                </a:solidFill>
                <a:latin typeface="Lucida Sans"/>
                <a:cs typeface="Lucida Sans"/>
              </a:rPr>
              <a:t>Ethics</a:t>
            </a:r>
            <a:r>
              <a:rPr sz="1500" spc="-6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004C00"/>
                </a:solidFill>
                <a:latin typeface="Lucida Sans"/>
                <a:cs typeface="Lucida Sans"/>
              </a:rPr>
              <a:t>and </a:t>
            </a:r>
            <a:r>
              <a:rPr sz="1500" spc="-45" dirty="0">
                <a:solidFill>
                  <a:srgbClr val="004C00"/>
                </a:solidFill>
                <a:latin typeface="Lucida Sans"/>
                <a:cs typeface="Lucida Sans"/>
              </a:rPr>
              <a:t>compliance</a:t>
            </a:r>
            <a:endParaRPr sz="1500">
              <a:latin typeface="Lucida Sans"/>
              <a:cs typeface="Lucida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9813" y="3618449"/>
            <a:ext cx="1859280" cy="1188720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19050" rIns="0" bIns="0" rtlCol="0">
            <a:spAutoFit/>
          </a:bodyPr>
          <a:lstStyle/>
          <a:p>
            <a:pPr marL="339725" marR="395605" indent="-205740">
              <a:lnSpc>
                <a:spcPct val="100000"/>
              </a:lnSpc>
              <a:spcBef>
                <a:spcPts val="150"/>
              </a:spcBef>
            </a:pPr>
            <a:r>
              <a:rPr sz="1500" spc="-114" dirty="0">
                <a:solidFill>
                  <a:srgbClr val="004C00"/>
                </a:solidFill>
                <a:latin typeface="Lucida Sans"/>
                <a:cs typeface="Lucida Sans"/>
              </a:rPr>
              <a:t>2.</a:t>
            </a:r>
            <a:r>
              <a:rPr sz="1500" spc="-6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Health, </a:t>
            </a:r>
            <a:r>
              <a:rPr sz="1500" spc="-35" dirty="0">
                <a:solidFill>
                  <a:srgbClr val="004C00"/>
                </a:solidFill>
                <a:latin typeface="Lucida Sans"/>
                <a:cs typeface="Lucida Sans"/>
              </a:rPr>
              <a:t>safety</a:t>
            </a:r>
            <a:r>
              <a:rPr sz="1500" spc="-85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004C00"/>
                </a:solidFill>
                <a:latin typeface="Lucida Sans"/>
                <a:cs typeface="Lucida Sans"/>
              </a:rPr>
              <a:t>and </a:t>
            </a:r>
            <a:r>
              <a:rPr sz="1500" spc="-45" dirty="0">
                <a:solidFill>
                  <a:srgbClr val="004C00"/>
                </a:solidFill>
                <a:latin typeface="Lucida Sans"/>
                <a:cs typeface="Lucida Sans"/>
              </a:rPr>
              <a:t>environment </a:t>
            </a: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("HSE")</a:t>
            </a:r>
            <a:endParaRPr sz="1500" dirty="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0094" y="5128659"/>
            <a:ext cx="1859280" cy="1029969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25400" rIns="0" bIns="0" rtlCol="0">
            <a:spAutoFit/>
          </a:bodyPr>
          <a:lstStyle/>
          <a:p>
            <a:pPr marL="339725" marR="186055" indent="-205740" algn="just">
              <a:lnSpc>
                <a:spcPct val="100000"/>
              </a:lnSpc>
              <a:spcBef>
                <a:spcPts val="200"/>
              </a:spcBef>
            </a:pPr>
            <a:r>
              <a:rPr sz="1500" spc="-175" dirty="0">
                <a:solidFill>
                  <a:srgbClr val="004C00"/>
                </a:solidFill>
                <a:latin typeface="Lucida Sans"/>
                <a:cs typeface="Lucida Sans"/>
              </a:rPr>
              <a:t>3.</a:t>
            </a:r>
            <a:r>
              <a:rPr sz="1500" spc="55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30" dirty="0">
                <a:solidFill>
                  <a:srgbClr val="004C00"/>
                </a:solidFill>
                <a:latin typeface="Lucida Sans"/>
                <a:cs typeface="Lucida Sans"/>
              </a:rPr>
              <a:t>Financial</a:t>
            </a:r>
            <a:r>
              <a:rPr sz="1500" spc="-55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40" dirty="0">
                <a:solidFill>
                  <a:srgbClr val="004C00"/>
                </a:solidFill>
                <a:latin typeface="Lucida Sans"/>
                <a:cs typeface="Lucida Sans"/>
              </a:rPr>
              <a:t>crime </a:t>
            </a:r>
            <a:r>
              <a:rPr sz="1500" spc="-50" dirty="0">
                <a:solidFill>
                  <a:srgbClr val="004C00"/>
                </a:solidFill>
                <a:latin typeface="Lucida Sans"/>
                <a:cs typeface="Lucida Sans"/>
              </a:rPr>
              <a:t>and</a:t>
            </a:r>
            <a:r>
              <a:rPr sz="1500" spc="-7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regulatory compliance</a:t>
            </a:r>
            <a:endParaRPr sz="1500" dirty="0">
              <a:latin typeface="Lucida Sans"/>
              <a:cs typeface="Lucida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71725" y="3593229"/>
            <a:ext cx="4839335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Conduct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business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in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way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is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consistent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>
                <a:solidFill>
                  <a:srgbClr val="666666"/>
                </a:solidFill>
                <a:latin typeface="Lucida Sans"/>
                <a:cs typeface="Lucida Sans"/>
              </a:rPr>
              <a:t>SAPREF’s HSE Policy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by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taking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proactive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systematic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approach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managing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operating activities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60" dirty="0">
                <a:solidFill>
                  <a:srgbClr val="666666"/>
                </a:solidFill>
                <a:latin typeface="Lucida Sans"/>
                <a:cs typeface="Lucida Sans"/>
              </a:rPr>
              <a:t>HSE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risks,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complying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applicable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60" dirty="0">
                <a:solidFill>
                  <a:srgbClr val="666666"/>
                </a:solidFill>
                <a:latin typeface="Lucida Sans"/>
                <a:cs typeface="Lucida Sans"/>
              </a:rPr>
              <a:t>HSE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laws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regulations,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seeking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continuously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improve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health,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safety,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environmental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performance.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Encourage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your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workforce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report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accident,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injury,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illness,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unsafe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condition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immediately,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stop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work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could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be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unsafe,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so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appropriate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action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can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be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taken.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68550" y="5140692"/>
            <a:ext cx="4842510" cy="2840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5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Have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place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effective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processes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procedures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(including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training,</a:t>
            </a:r>
            <a:r>
              <a:rPr sz="1000" b="1" spc="2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5" dirty="0">
                <a:solidFill>
                  <a:srgbClr val="666666"/>
                </a:solidFill>
                <a:latin typeface="Gill Sans MT"/>
                <a:cs typeface="Gill Sans MT"/>
              </a:rPr>
              <a:t>due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diligence</a:t>
            </a:r>
            <a:r>
              <a:rPr sz="1000" b="1" spc="2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financial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controls)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to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proactively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prevent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people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working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for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5" dirty="0">
                <a:solidFill>
                  <a:srgbClr val="666666"/>
                </a:solidFill>
                <a:latin typeface="Gill Sans MT"/>
                <a:cs typeface="Gill Sans MT"/>
              </a:rPr>
              <a:t>you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involved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work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for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lang="en-US"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SAPREF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from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engaging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5" dirty="0">
                <a:solidFill>
                  <a:srgbClr val="666666"/>
                </a:solidFill>
                <a:latin typeface="Gill Sans MT"/>
                <a:cs typeface="Gill Sans MT"/>
              </a:rPr>
              <a:t>in:</a:t>
            </a:r>
            <a:endParaRPr sz="1000" dirty="0">
              <a:latin typeface="Gill Sans MT"/>
              <a:cs typeface="Gill Sans MT"/>
            </a:endParaRPr>
          </a:p>
          <a:p>
            <a:pPr marL="180340" marR="8890" indent="-168275">
              <a:lnSpc>
                <a:spcPts val="1500"/>
              </a:lnSpc>
              <a:spcBef>
                <a:spcPts val="100"/>
              </a:spcBef>
              <a:buClr>
                <a:srgbClr val="FF9900"/>
              </a:buClr>
              <a:buSzPct val="120000"/>
              <a:buFont typeface="Lucida Sans"/>
              <a:buAutoNum type="alphaLcPeriod"/>
              <a:tabLst>
                <a:tab pos="181610" algn="l"/>
              </a:tabLst>
            </a:pPr>
            <a:r>
              <a:rPr sz="1000" b="1" spc="-20" dirty="0">
                <a:solidFill>
                  <a:srgbClr val="666666"/>
                </a:solidFill>
                <a:latin typeface="Gill Sans MT"/>
                <a:cs typeface="Gill Sans MT"/>
              </a:rPr>
              <a:t>Bribery</a:t>
            </a:r>
            <a:r>
              <a:rPr sz="1000" b="1" spc="2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2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0" dirty="0">
                <a:solidFill>
                  <a:srgbClr val="666666"/>
                </a:solidFill>
                <a:latin typeface="Gill Sans MT"/>
                <a:cs typeface="Gill Sans MT"/>
              </a:rPr>
              <a:t>corruption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,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including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expressly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prohibiting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direct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indirect 	giving,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paying,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promising,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requesting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accepting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anything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value 	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(including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facilitation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payments)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obtain,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retain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direct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business,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secure 	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improper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advantage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improperly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influence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someone</a:t>
            </a:r>
            <a:r>
              <a:rPr lang="en-US" sz="1000" spc="-10" dirty="0">
                <a:solidFill>
                  <a:srgbClr val="666666"/>
                </a:solidFill>
                <a:latin typeface="Lucida Sans"/>
                <a:cs typeface="Lucida Sans"/>
              </a:rPr>
              <a:t>.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  <a:p>
            <a:pPr marL="182245" indent="-169545">
              <a:lnSpc>
                <a:spcPct val="100000"/>
              </a:lnSpc>
              <a:buClr>
                <a:srgbClr val="FF9900"/>
              </a:buClr>
              <a:buSzPct val="120000"/>
              <a:buAutoNum type="alphaLcPeriod"/>
              <a:tabLst>
                <a:tab pos="182245" algn="l"/>
              </a:tabLst>
            </a:pP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Inappropriate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provision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acceptance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gifts,</a:t>
            </a:r>
            <a:r>
              <a:rPr sz="1000" b="1" spc="-1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entertainment</a:t>
            </a:r>
            <a:r>
              <a:rPr sz="1000" b="1" spc="1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or</a:t>
            </a:r>
            <a:r>
              <a:rPr sz="1000" b="1" spc="1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hospitality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  <a:p>
            <a:pPr marL="165100" indent="-152400">
              <a:lnSpc>
                <a:spcPct val="100000"/>
              </a:lnSpc>
              <a:spcBef>
                <a:spcPts val="60"/>
              </a:spcBef>
              <a:buClr>
                <a:srgbClr val="FF9900"/>
              </a:buClr>
              <a:buSzPct val="120000"/>
              <a:buFont typeface="Lucida Sans"/>
              <a:buAutoNum type="alphaLcPeriod"/>
              <a:tabLst>
                <a:tab pos="165100" algn="l"/>
              </a:tabLst>
            </a:pP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Sanctions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export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controls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breaches.</a:t>
            </a:r>
            <a:endParaRPr sz="1000" dirty="0">
              <a:latin typeface="Lucida Sans"/>
              <a:cs typeface="Lucida Sans"/>
            </a:endParaRPr>
          </a:p>
          <a:p>
            <a:pPr marL="181610" marR="111125" indent="-169545">
              <a:lnSpc>
                <a:spcPts val="1500"/>
              </a:lnSpc>
              <a:spcBef>
                <a:spcPts val="60"/>
              </a:spcBef>
              <a:buClr>
                <a:srgbClr val="FF9900"/>
              </a:buClr>
              <a:buSzPct val="120000"/>
              <a:buFont typeface="Lucida Sans"/>
              <a:buAutoNum type="alphaLcPeriod"/>
              <a:tabLst>
                <a:tab pos="182880" algn="l"/>
              </a:tabLst>
            </a:pP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Fraudulent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activity,</a:t>
            </a:r>
            <a:r>
              <a:rPr sz="1000" b="1" spc="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tax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evasion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or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money</a:t>
            </a:r>
            <a:r>
              <a:rPr sz="1000" b="1" spc="3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laundering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  <a:p>
            <a:pPr marL="173355" marR="5080" indent="-161290">
              <a:lnSpc>
                <a:spcPts val="1500"/>
              </a:lnSpc>
              <a:buClr>
                <a:srgbClr val="FF9900"/>
              </a:buClr>
              <a:buSzPct val="120000"/>
              <a:buFont typeface="Lucida Sans"/>
              <a:buAutoNum type="alphaLcPeriod"/>
              <a:tabLst>
                <a:tab pos="174625" algn="l"/>
              </a:tabLst>
            </a:pP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Anti-competitive</a:t>
            </a:r>
            <a:r>
              <a:rPr sz="1000" b="1" spc="-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conduct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,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including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form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agreement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understanding 	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competitors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fix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prices,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rig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bids,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allocate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customers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restrict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supply.</a:t>
            </a:r>
            <a:endParaRPr sz="1000" dirty="0">
              <a:latin typeface="Lucida Sans"/>
              <a:cs typeface="Lucida Sans"/>
            </a:endParaRPr>
          </a:p>
          <a:p>
            <a:pPr marL="128905" marR="292100" indent="-116839" algn="just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30810" algn="l"/>
              </a:tabLst>
            </a:pP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Actual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conflicts</a:t>
            </a:r>
            <a:r>
              <a:rPr sz="1000" b="1" spc="2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of</a:t>
            </a:r>
            <a:r>
              <a:rPr sz="1000" b="1" spc="2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interest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,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situations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 might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create the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appearance 	of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conflict,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between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personal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business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interests,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including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using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>
                <a:solidFill>
                  <a:srgbClr val="666666"/>
                </a:solidFill>
                <a:latin typeface="Lucida Sans"/>
                <a:cs typeface="Lucida Sans"/>
              </a:rPr>
              <a:t>SAPREF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information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resources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for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improper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gains.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68550" y="2454072"/>
            <a:ext cx="4787265" cy="950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3990" indent="-161290">
              <a:lnSpc>
                <a:spcPts val="1425"/>
              </a:lnSpc>
              <a:buClr>
                <a:srgbClr val="FF9900"/>
              </a:buClr>
              <a:buSzPct val="120000"/>
              <a:buAutoNum type="alphaLcPeriod"/>
              <a:tabLst>
                <a:tab pos="173990" algn="l"/>
              </a:tabLst>
            </a:pP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Comply</a:t>
            </a:r>
            <a:r>
              <a:rPr sz="1000" spc="-6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with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all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applicable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laws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regulations.</a:t>
            </a:r>
            <a:endParaRPr sz="1000" dirty="0">
              <a:latin typeface="Lucida Sans"/>
              <a:cs typeface="Lucida Sans"/>
            </a:endParaRPr>
          </a:p>
          <a:p>
            <a:pPr marL="188595" marR="222885" indent="-176530">
              <a:lnSpc>
                <a:spcPts val="1500"/>
              </a:lnSpc>
              <a:spcBef>
                <a:spcPts val="60"/>
              </a:spcBef>
              <a:buClr>
                <a:srgbClr val="FF9900"/>
              </a:buClr>
              <a:buSzPct val="120000"/>
              <a:buAutoNum type="alphaLcPeriod"/>
              <a:tabLst>
                <a:tab pos="190500" algn="l"/>
              </a:tabLst>
            </a:pP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Foster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embed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ethical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culture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business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practices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promote 	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safety,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integrity,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transparency, fairness,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respect.</a:t>
            </a:r>
            <a:endParaRPr sz="1000" dirty="0">
              <a:latin typeface="Lucida Sans"/>
              <a:cs typeface="Lucida Sans"/>
            </a:endParaRPr>
          </a:p>
          <a:p>
            <a:pPr marL="164465" marR="5080" indent="-152400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66370" algn="l"/>
              </a:tabLst>
            </a:pP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Have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effective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compliance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programme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in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place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identify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manage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all 	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applicable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compliance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risks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on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ongoing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basis.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15" name="object 7"/>
          <p:cNvSpPr txBox="1"/>
          <p:nvPr/>
        </p:nvSpPr>
        <p:spPr>
          <a:xfrm>
            <a:off x="289813" y="8077200"/>
            <a:ext cx="1859280" cy="732252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3937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310"/>
              </a:spcBef>
            </a:pPr>
            <a:r>
              <a:rPr lang="en-US" sz="1500" spc="-114" dirty="0">
                <a:solidFill>
                  <a:srgbClr val="004C00"/>
                </a:solidFill>
                <a:latin typeface="Lucida Sans"/>
                <a:cs typeface="Lucida Sans"/>
              </a:rPr>
              <a:t>4</a:t>
            </a:r>
            <a:r>
              <a:rPr sz="1500" spc="-114" dirty="0">
                <a:solidFill>
                  <a:srgbClr val="004C00"/>
                </a:solidFill>
                <a:latin typeface="Lucida Sans"/>
                <a:cs typeface="Lucida Sans"/>
              </a:rPr>
              <a:t>.</a:t>
            </a:r>
            <a:r>
              <a:rPr sz="1500" spc="-6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004C00"/>
                </a:solidFill>
                <a:latin typeface="Lucida Sans"/>
                <a:cs typeface="Lucida Sans"/>
              </a:rPr>
              <a:t>Non-</a:t>
            </a:r>
            <a:endParaRPr sz="1500" dirty="0">
              <a:latin typeface="Lucida Sans"/>
              <a:cs typeface="Lucida Sans"/>
            </a:endParaRPr>
          </a:p>
          <a:p>
            <a:pPr marL="288925" marR="155575">
              <a:lnSpc>
                <a:spcPct val="100000"/>
              </a:lnSpc>
            </a:pP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discrimination </a:t>
            </a:r>
            <a:r>
              <a:rPr sz="1500" spc="-50" dirty="0">
                <a:solidFill>
                  <a:srgbClr val="004C00"/>
                </a:solidFill>
                <a:latin typeface="Lucida Sans"/>
                <a:cs typeface="Lucida Sans"/>
              </a:rPr>
              <a:t>and</a:t>
            </a:r>
            <a:r>
              <a:rPr sz="1500" spc="-6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45" dirty="0">
                <a:solidFill>
                  <a:srgbClr val="004C00"/>
                </a:solidFill>
                <a:latin typeface="Lucida Sans"/>
                <a:cs typeface="Lucida Sans"/>
              </a:rPr>
              <a:t>harassment</a:t>
            </a:r>
            <a:endParaRPr sz="1500" dirty="0">
              <a:latin typeface="Lucida Sans"/>
              <a:cs typeface="Lucida Sans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2323134" y="8077200"/>
            <a:ext cx="4824730" cy="1737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>
              <a:lnSpc>
                <a:spcPct val="125000"/>
              </a:lnSpc>
              <a:spcBef>
                <a:spcPts val="100"/>
              </a:spcBef>
            </a:pPr>
            <a:r>
              <a:rPr sz="1000" b="1" spc="-100" dirty="0">
                <a:solidFill>
                  <a:srgbClr val="666666"/>
                </a:solidFill>
                <a:latin typeface="Gill Sans MT"/>
                <a:cs typeface="Gill Sans MT"/>
              </a:rPr>
              <a:t>We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treat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everyone</a:t>
            </a:r>
            <a:r>
              <a:rPr sz="1000" b="1" spc="4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with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fairness</a:t>
            </a:r>
            <a:r>
              <a:rPr sz="1000" b="1" spc="4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respect</a:t>
            </a:r>
            <a:r>
              <a:rPr sz="1000" b="1" spc="4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expect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everyone</a:t>
            </a:r>
            <a:r>
              <a:rPr sz="1000" b="1" spc="4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we</a:t>
            </a:r>
            <a:r>
              <a:rPr sz="1000" b="1" spc="3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work</a:t>
            </a:r>
            <a:r>
              <a:rPr sz="1000" b="1" spc="4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0" dirty="0">
                <a:solidFill>
                  <a:srgbClr val="666666"/>
                </a:solidFill>
                <a:latin typeface="Gill Sans MT"/>
                <a:cs typeface="Gill Sans MT"/>
              </a:rPr>
              <a:t>with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to</a:t>
            </a:r>
            <a:r>
              <a:rPr sz="1000" b="1" spc="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do</a:t>
            </a:r>
            <a:r>
              <a:rPr sz="1000" b="1" spc="1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the</a:t>
            </a:r>
            <a:r>
              <a:rPr sz="1000" b="1" spc="1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same.</a:t>
            </a:r>
            <a:r>
              <a:rPr sz="1000" b="1" spc="-1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Do</a:t>
            </a:r>
            <a:r>
              <a:rPr sz="1000" b="1" spc="1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0" dirty="0">
                <a:solidFill>
                  <a:srgbClr val="666666"/>
                </a:solidFill>
                <a:latin typeface="Gill Sans MT"/>
                <a:cs typeface="Gill Sans MT"/>
              </a:rPr>
              <a:t>not:</a:t>
            </a:r>
            <a:endParaRPr sz="1000" dirty="0">
              <a:latin typeface="Gill Sans MT"/>
              <a:cs typeface="Gill Sans MT"/>
            </a:endParaRPr>
          </a:p>
          <a:p>
            <a:pPr marL="188595" marR="123189" indent="-176530" algn="l">
              <a:lnSpc>
                <a:spcPts val="1500"/>
              </a:lnSpc>
              <a:spcBef>
                <a:spcPts val="100"/>
              </a:spcBef>
              <a:buClr>
                <a:srgbClr val="FF9900"/>
              </a:buClr>
              <a:buSzPct val="120000"/>
              <a:buAutoNum type="alphaLcPeriod"/>
              <a:tabLst>
                <a:tab pos="190500" algn="l"/>
              </a:tabLst>
            </a:pP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Discriminate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based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on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race,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ethnicity,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national origin,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religion,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gender,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age, 	sexual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orientation,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gender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identity,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marital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status,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disability,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 	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other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characteristic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protected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by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applicable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laws.</a:t>
            </a:r>
            <a:endParaRPr sz="1000" dirty="0">
              <a:latin typeface="Lucida Sans"/>
              <a:cs typeface="Lucida Sans"/>
            </a:endParaRPr>
          </a:p>
          <a:p>
            <a:pPr marL="171450" marR="112395" indent="-159385" algn="l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73355" algn="l"/>
              </a:tabLst>
            </a:pP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Tolerate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6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physical,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verbal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non-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verbal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forms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abuse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harassment. 	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This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includes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unwanted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behaviour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could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reasonably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be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considered 	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offensive,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intimidating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humiliating,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well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as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form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sexual 	harassment.</a:t>
            </a:r>
            <a:endParaRPr sz="1000" dirty="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09601" y="5679542"/>
            <a:ext cx="6932764" cy="3083458"/>
          </a:xfrm>
          <a:custGeom>
            <a:avLst/>
            <a:gdLst/>
            <a:ahLst/>
            <a:cxnLst/>
            <a:rect l="l" t="t" r="r" b="b"/>
            <a:pathLst>
              <a:path w="3753484" h="3929379">
                <a:moveTo>
                  <a:pt x="3753332" y="0"/>
                </a:moveTo>
                <a:lnTo>
                  <a:pt x="0" y="0"/>
                </a:lnTo>
                <a:lnTo>
                  <a:pt x="0" y="3929214"/>
                </a:lnTo>
                <a:lnTo>
                  <a:pt x="3753332" y="3929214"/>
                </a:lnTo>
                <a:lnTo>
                  <a:pt x="3753332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r>
              <a:rPr lang="en-US" b="1" dirty="0"/>
              <a:t>Tip-Offs Anonymous</a:t>
            </a:r>
          </a:p>
          <a:p>
            <a:r>
              <a:rPr lang="en-US" dirty="0"/>
              <a:t>If you're aware of theft, fraud or any other unethical </a:t>
            </a:r>
            <a:r>
              <a:rPr lang="en-US" dirty="0" err="1"/>
              <a:t>behaviour</a:t>
            </a:r>
            <a:r>
              <a:rPr lang="en-US" dirty="0"/>
              <a:t>, don't keep it quiet!</a:t>
            </a:r>
          </a:p>
          <a:p>
            <a:r>
              <a:rPr lang="en-US" dirty="0"/>
              <a:t>Report it to Tip-offs Anonymous!</a:t>
            </a:r>
          </a:p>
          <a:p>
            <a:endParaRPr lang="en-US" b="1" dirty="0"/>
          </a:p>
          <a:p>
            <a:r>
              <a:rPr lang="en-US" b="1" dirty="0"/>
              <a:t>YOUR CALL / EMAIL IS STRICTLY CONFIDENTIAL!</a:t>
            </a:r>
          </a:p>
          <a:p>
            <a:r>
              <a:rPr lang="en-US" dirty="0"/>
              <a:t>Toll-free    0800 204 409</a:t>
            </a:r>
            <a:br>
              <a:rPr lang="en-US" dirty="0"/>
            </a:br>
            <a:r>
              <a:rPr lang="en-US" dirty="0"/>
              <a:t>Free Fax    0800 00 77 88</a:t>
            </a:r>
            <a:br>
              <a:rPr lang="en-US" dirty="0"/>
            </a:br>
            <a:r>
              <a:rPr lang="en-US" dirty="0"/>
              <a:t>Website    </a:t>
            </a:r>
            <a:r>
              <a:rPr lang="en-US" u="sng" dirty="0">
                <a:hlinkClick r:id="rId2"/>
              </a:rPr>
              <a:t>www.tip-offs.com</a:t>
            </a:r>
            <a:br>
              <a:rPr lang="en-US" dirty="0"/>
            </a:br>
            <a:r>
              <a:rPr lang="en-US" dirty="0"/>
              <a:t>Email        </a:t>
            </a:r>
            <a:r>
              <a:rPr lang="en-US" u="sng" dirty="0">
                <a:hlinkClick r:id="rId3"/>
              </a:rPr>
              <a:t>sapref@tip-offs.com </a:t>
            </a:r>
            <a:endParaRPr lang="en-US" dirty="0"/>
          </a:p>
          <a:p>
            <a:r>
              <a:rPr lang="en-US" dirty="0"/>
              <a:t>Free Post  KZN 138, Umhlanga Rocks, 4320</a:t>
            </a:r>
          </a:p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373379" y="574676"/>
            <a:ext cx="7059295" cy="0"/>
          </a:xfrm>
          <a:custGeom>
            <a:avLst/>
            <a:gdLst/>
            <a:ahLst/>
            <a:cxnLst/>
            <a:rect l="l" t="t" r="r" b="b"/>
            <a:pathLst>
              <a:path w="7059295">
                <a:moveTo>
                  <a:pt x="0" y="0"/>
                </a:moveTo>
                <a:lnTo>
                  <a:pt x="7059168" y="0"/>
                </a:lnTo>
              </a:path>
            </a:pathLst>
          </a:custGeom>
          <a:ln w="6350">
            <a:solidFill>
              <a:srgbClr val="999999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9813" y="762126"/>
            <a:ext cx="1859280" cy="965008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41275" rIns="0" bIns="0" rtlCol="0">
            <a:spAutoFit/>
          </a:bodyPr>
          <a:lstStyle/>
          <a:p>
            <a:pPr marL="253365" marR="262255" indent="-170815">
              <a:lnSpc>
                <a:spcPct val="100000"/>
              </a:lnSpc>
              <a:spcBef>
                <a:spcPts val="325"/>
              </a:spcBef>
            </a:pPr>
            <a:r>
              <a:rPr lang="en-US" sz="1500" spc="-254" dirty="0">
                <a:solidFill>
                  <a:srgbClr val="004C00"/>
                </a:solidFill>
                <a:latin typeface="Lucida Sans"/>
                <a:cs typeface="Lucida Sans"/>
              </a:rPr>
              <a:t>5</a:t>
            </a:r>
            <a:r>
              <a:rPr sz="1500" spc="-254" dirty="0">
                <a:solidFill>
                  <a:srgbClr val="004C00"/>
                </a:solidFill>
                <a:latin typeface="Lucida Sans"/>
                <a:cs typeface="Lucida Sans"/>
              </a:rPr>
              <a:t>.</a:t>
            </a:r>
            <a:r>
              <a:rPr sz="1500" spc="-6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55" dirty="0">
                <a:solidFill>
                  <a:srgbClr val="004C00"/>
                </a:solidFill>
                <a:latin typeface="Lucida Sans"/>
                <a:cs typeface="Lucida Sans"/>
              </a:rPr>
              <a:t>Data </a:t>
            </a: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privacy, </a:t>
            </a:r>
            <a:r>
              <a:rPr sz="1500" spc="-30" dirty="0">
                <a:solidFill>
                  <a:srgbClr val="004C00"/>
                </a:solidFill>
                <a:latin typeface="Lucida Sans"/>
                <a:cs typeface="Lucida Sans"/>
              </a:rPr>
              <a:t>cyber</a:t>
            </a:r>
            <a:r>
              <a:rPr sz="1500" spc="-85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security </a:t>
            </a:r>
            <a:r>
              <a:rPr sz="1500" spc="-50" dirty="0">
                <a:solidFill>
                  <a:srgbClr val="004C00"/>
                </a:solidFill>
                <a:latin typeface="Lucida Sans"/>
                <a:cs typeface="Lucida Sans"/>
              </a:rPr>
              <a:t>and</a:t>
            </a:r>
            <a:r>
              <a:rPr sz="1500" spc="-7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45" dirty="0">
                <a:solidFill>
                  <a:srgbClr val="004C00"/>
                </a:solidFill>
                <a:latin typeface="Lucida Sans"/>
                <a:cs typeface="Lucida Sans"/>
              </a:rPr>
              <a:t>intellectual </a:t>
            </a:r>
            <a:r>
              <a:rPr sz="1500" spc="-10" dirty="0">
                <a:solidFill>
                  <a:srgbClr val="004C00"/>
                </a:solidFill>
                <a:latin typeface="Lucida Sans"/>
                <a:cs typeface="Lucida Sans"/>
              </a:rPr>
              <a:t>assets</a:t>
            </a:r>
            <a:endParaRPr sz="1500" dirty="0">
              <a:latin typeface="Lucida Sans"/>
              <a:cs typeface="Lucida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5236" y="3238792"/>
            <a:ext cx="1859280" cy="1188720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41275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325"/>
              </a:spcBef>
            </a:pPr>
            <a:r>
              <a:rPr sz="1500" spc="-114" dirty="0">
                <a:solidFill>
                  <a:srgbClr val="004C00"/>
                </a:solidFill>
                <a:latin typeface="Lucida Sans"/>
                <a:cs typeface="Lucida Sans"/>
              </a:rPr>
              <a:t>8.</a:t>
            </a:r>
            <a:r>
              <a:rPr sz="1500" spc="-7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004C00"/>
                </a:solidFill>
                <a:latin typeface="Lucida Sans"/>
                <a:cs typeface="Lucida Sans"/>
              </a:rPr>
              <a:t>Speak</a:t>
            </a:r>
            <a:r>
              <a:rPr sz="1500" spc="-70" dirty="0">
                <a:solidFill>
                  <a:srgbClr val="004C00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004C00"/>
                </a:solidFill>
                <a:latin typeface="Lucida Sans"/>
                <a:cs typeface="Lucida Sans"/>
              </a:rPr>
              <a:t>up</a:t>
            </a:r>
            <a:endParaRPr sz="1500">
              <a:latin typeface="Lucida Sans"/>
              <a:cs typeface="Lucida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68550" y="765175"/>
            <a:ext cx="4812665" cy="23313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Have</a:t>
            </a:r>
            <a:r>
              <a:rPr sz="1000" b="1" spc="4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place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effective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controls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to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comply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with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applicable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laws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to</a:t>
            </a:r>
            <a:r>
              <a:rPr sz="1000" b="1" spc="4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protect </a:t>
            </a:r>
            <a:r>
              <a:rPr lang="en-US"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SAPREF 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information,</a:t>
            </a:r>
            <a:r>
              <a:rPr sz="1000" b="1" spc="2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systems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intellectual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property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the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personal</a:t>
            </a:r>
            <a:r>
              <a:rPr sz="1000" b="1" spc="50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data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in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20" dirty="0">
                <a:solidFill>
                  <a:srgbClr val="666666"/>
                </a:solidFill>
                <a:latin typeface="Gill Sans MT"/>
                <a:cs typeface="Gill Sans MT"/>
              </a:rPr>
              <a:t>your care.</a:t>
            </a:r>
            <a:r>
              <a:rPr sz="1000" b="1" spc="-12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0" dirty="0">
                <a:solidFill>
                  <a:srgbClr val="666666"/>
                </a:solidFill>
                <a:latin typeface="Gill Sans MT"/>
                <a:cs typeface="Gill Sans MT"/>
              </a:rPr>
              <a:t>We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expect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data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technology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to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be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used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responsibly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dirty="0">
                <a:solidFill>
                  <a:srgbClr val="666666"/>
                </a:solidFill>
                <a:latin typeface="Gill Sans MT"/>
                <a:cs typeface="Gill Sans MT"/>
              </a:rPr>
              <a:t>and</a:t>
            </a:r>
            <a:r>
              <a:rPr sz="1000" b="1" spc="55" dirty="0">
                <a:solidFill>
                  <a:srgbClr val="666666"/>
                </a:solidFill>
                <a:latin typeface="Gill Sans MT"/>
                <a:cs typeface="Gill Sans MT"/>
              </a:rPr>
              <a:t> </a:t>
            </a:r>
            <a:r>
              <a:rPr sz="1000" b="1" spc="-10" dirty="0">
                <a:solidFill>
                  <a:srgbClr val="666666"/>
                </a:solidFill>
                <a:latin typeface="Gill Sans MT"/>
                <a:cs typeface="Gill Sans MT"/>
              </a:rPr>
              <a:t>thoughtfully, including:</a:t>
            </a:r>
            <a:endParaRPr sz="1000" dirty="0">
              <a:latin typeface="Gill Sans MT"/>
              <a:cs typeface="Gill Sans MT"/>
            </a:endParaRPr>
          </a:p>
          <a:p>
            <a:pPr marL="180340" marR="304165" indent="-168275">
              <a:lnSpc>
                <a:spcPct val="118100"/>
              </a:lnSpc>
              <a:spcBef>
                <a:spcPts val="290"/>
              </a:spcBef>
              <a:buClr>
                <a:srgbClr val="FF9900"/>
              </a:buClr>
              <a:buSzPct val="120000"/>
              <a:buAutoNum type="alphaLcPeriod"/>
              <a:tabLst>
                <a:tab pos="181610" algn="l"/>
              </a:tabLst>
            </a:pP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Respecting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privacy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rights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individuals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intellectual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property 	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rights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others.</a:t>
            </a:r>
            <a:endParaRPr sz="1000" dirty="0">
              <a:latin typeface="Lucida Sans"/>
              <a:cs typeface="Lucida Sans"/>
            </a:endParaRPr>
          </a:p>
          <a:p>
            <a:pPr marL="188595" marR="676275" indent="-176530">
              <a:lnSpc>
                <a:spcPts val="1500"/>
              </a:lnSpc>
              <a:spcBef>
                <a:spcPts val="100"/>
              </a:spcBef>
              <a:buClr>
                <a:srgbClr val="FF9900"/>
              </a:buClr>
              <a:buSzPct val="120000"/>
              <a:buAutoNum type="alphaLcPeriod"/>
              <a:tabLst>
                <a:tab pos="190500" algn="l"/>
              </a:tabLst>
            </a:pP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Appropriate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classification,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handling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protection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confidential 	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information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disclosed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entrusted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 you.</a:t>
            </a:r>
            <a:endParaRPr sz="1000" dirty="0">
              <a:latin typeface="Lucida Sans"/>
              <a:cs typeface="Lucida Sans"/>
            </a:endParaRPr>
          </a:p>
          <a:p>
            <a:pPr marL="171450" marR="129539" indent="-159385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73355" algn="l"/>
              </a:tabLst>
            </a:pP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Maintaining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effective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cyber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security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measures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to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minimize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the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likelihood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of 	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unauthorized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access,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disruption,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cyber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threats.</a:t>
            </a:r>
            <a:endParaRPr sz="1000" dirty="0">
              <a:latin typeface="Lucida Sans"/>
              <a:cs typeface="Lucida Sans"/>
            </a:endParaRPr>
          </a:p>
          <a:p>
            <a:pPr marL="188595" marR="564515" indent="-176530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90500" algn="l"/>
              </a:tabLst>
            </a:pP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Prompt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reporting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collaboration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on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any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cyber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security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incidents, 	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breaches,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suspected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compromises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may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impact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bp.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9534" y="3245001"/>
            <a:ext cx="4603750" cy="154497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80340" marR="5080" indent="-168275" algn="l">
              <a:lnSpc>
                <a:spcPts val="1500"/>
              </a:lnSpc>
              <a:spcBef>
                <a:spcPts val="200"/>
              </a:spcBef>
              <a:buClr>
                <a:srgbClr val="FF9900"/>
              </a:buClr>
              <a:buSzPct val="120000"/>
              <a:buAutoNum type="alphaLcPeriod"/>
              <a:tabLst>
                <a:tab pos="181610" algn="l"/>
              </a:tabLst>
            </a:pPr>
            <a:r>
              <a:rPr sz="1000" spc="-5" dirty="0">
                <a:solidFill>
                  <a:srgbClr val="666666"/>
                </a:solidFill>
                <a:latin typeface="Lucida Sans"/>
                <a:cs typeface="Lucida Sans"/>
              </a:rPr>
              <a:t>Promote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666666"/>
                </a:solidFill>
                <a:latin typeface="Lucida Sans"/>
                <a:cs typeface="Lucida Sans"/>
              </a:rPr>
              <a:t>a</a:t>
            </a:r>
            <a:r>
              <a:rPr sz="1000" spc="-9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20" dirty="0">
                <a:solidFill>
                  <a:srgbClr val="666666"/>
                </a:solidFill>
                <a:latin typeface="Lucida Sans"/>
                <a:cs typeface="Lucida Sans"/>
              </a:rPr>
              <a:t>“speak-up”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culture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does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not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tolerate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retaliation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and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act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on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 	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concerns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are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666666"/>
                </a:solidFill>
                <a:latin typeface="Lucida Sans"/>
                <a:cs typeface="Lucida Sans"/>
              </a:rPr>
              <a:t>raised.</a:t>
            </a:r>
            <a:endParaRPr sz="1000" dirty="0">
              <a:latin typeface="Lucida Sans"/>
              <a:cs typeface="Lucida Sans"/>
            </a:endParaRPr>
          </a:p>
          <a:p>
            <a:pPr marL="188595" marR="107314" indent="-176530" algn="l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90500" algn="l"/>
              </a:tabLst>
            </a:pP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Provide</a:t>
            </a:r>
            <a:r>
              <a:rPr sz="1000" spc="-4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means,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including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complaints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mechanisms,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for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your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employees, 	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workers</a:t>
            </a:r>
            <a:r>
              <a:rPr lang="en-US"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to 	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speak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up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without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fear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of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retaliation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if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they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see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something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that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is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unsafe,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unethical,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potentially harmful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involving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your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business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or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activities.</a:t>
            </a:r>
            <a:endParaRPr sz="1000" dirty="0">
              <a:latin typeface="Lucida Sans"/>
              <a:cs typeface="Lucida Sans"/>
            </a:endParaRPr>
          </a:p>
          <a:p>
            <a:pPr marL="171450" marR="37465" indent="-159385" algn="just">
              <a:lnSpc>
                <a:spcPts val="1500"/>
              </a:lnSpc>
              <a:buClr>
                <a:srgbClr val="FF9900"/>
              </a:buClr>
              <a:buSzPct val="120000"/>
              <a:buAutoNum type="alphaLcPeriod"/>
              <a:tabLst>
                <a:tab pos="173355" algn="l"/>
              </a:tabLst>
            </a:pP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Communicate</a:t>
            </a:r>
            <a:r>
              <a:rPr sz="1000" spc="-5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666666"/>
                </a:solidFill>
                <a:latin typeface="Lucida Sans"/>
                <a:cs typeface="Lucida Sans"/>
              </a:rPr>
              <a:t>that,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when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involved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in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work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for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>
                <a:solidFill>
                  <a:srgbClr val="666666"/>
                </a:solidFill>
                <a:latin typeface="Lucida Sans"/>
                <a:cs typeface="Lucida Sans"/>
              </a:rPr>
              <a:t>SAPREF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,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they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may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also</a:t>
            </a:r>
            <a:r>
              <a:rPr sz="1000" spc="-4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666666"/>
                </a:solidFill>
                <a:latin typeface="Lucida Sans"/>
                <a:cs typeface="Lucida Sans"/>
              </a:rPr>
              <a:t>use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>
                <a:solidFill>
                  <a:srgbClr val="666666"/>
                </a:solidFill>
                <a:latin typeface="Lucida Sans"/>
                <a:cs typeface="Lucida Sans"/>
              </a:rPr>
              <a:t>SAPREF</a:t>
            </a:r>
            <a:r>
              <a:rPr sz="1000" spc="-55" dirty="0">
                <a:solidFill>
                  <a:srgbClr val="666666"/>
                </a:solidFill>
                <a:latin typeface="Lucida Sans"/>
                <a:cs typeface="Lucida Sans"/>
              </a:rPr>
              <a:t>s</a:t>
            </a:r>
            <a:r>
              <a:rPr sz="1000" spc="-30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666666"/>
                </a:solidFill>
                <a:latin typeface="Lucida Sans"/>
                <a:cs typeface="Lucida Sans"/>
              </a:rPr>
              <a:t>confidential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>
                <a:solidFill>
                  <a:srgbClr val="666666"/>
                </a:solidFill>
                <a:latin typeface="Lucida Sans"/>
                <a:cs typeface="Lucida Sans"/>
              </a:rPr>
              <a:t>Tip-offs</a:t>
            </a:r>
            <a:r>
              <a:rPr sz="1000" spc="-35" dirty="0">
                <a:solidFill>
                  <a:srgbClr val="666666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666666"/>
                </a:solidFill>
                <a:latin typeface="Lucida Sans"/>
                <a:cs typeface="Lucida Sans"/>
              </a:rPr>
              <a:t>helpline.</a:t>
            </a:r>
            <a:endParaRPr sz="1000" dirty="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01c6f66-4d75-4854-8d6b-6966a9968bac}" enabled="0" method="" siteId="{301c6f66-4d75-4854-8d6b-6966a9968b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Words>860</Words>
  <Application>Microsoft Office PowerPoint</Application>
  <PresentationFormat>Custom</PresentationFormat>
  <Paragraphs>48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Gill Sans MT</vt:lpstr>
      <vt:lpstr>Lucida Sans</vt:lpstr>
      <vt:lpstr>Office Theme</vt:lpstr>
      <vt:lpstr>SAPREF’s Expectations of Business Partners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Francis, Melanie</cp:lastModifiedBy>
  <cp:revision>1</cp:revision>
  <dcterms:created xsi:type="dcterms:W3CDTF">2025-09-13T19:02:33Z</dcterms:created>
  <dcterms:modified xsi:type="dcterms:W3CDTF">2025-09-14T20:13:29Z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2024-01-12T00:00:00Z</vt:filetime>
  </property>
  <property fmtid="{D5CDD505-2E9C-101B-9397-08002B2CF9AE}" pid="3" name="Creator">
    <vt:lpwstr>Adobe InDesign 19.0 (Macintosh)</vt:lpwstr>
  </property>
  <property fmtid="{D5CDD505-2E9C-101B-9397-08002B2CF9AE}" pid="4" name="LastSaved">
    <vt:filetime>2025-09-13T00:00:00Z</vt:filetime>
  </property>
  <property fmtid="{D5CDD505-2E9C-101B-9397-08002B2CF9AE}" pid="5" name="Producer">
    <vt:lpwstr>Adobe PDF Library 17.0</vt:lpwstr>
  </property>
</Properties>
</file>