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3" r:id="rId3"/>
    <p:sldId id="273" r:id="rId4"/>
    <p:sldId id="274" r:id="rId5"/>
    <p:sldId id="267" r:id="rId6"/>
    <p:sldId id="266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77"/>
    <a:srgbClr val="799400"/>
    <a:srgbClr val="030361"/>
    <a:srgbClr val="020252"/>
    <a:srgbClr val="2929D7"/>
    <a:srgbClr val="00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B3C68-1904-4300-BFCE-C2EA76340850}" v="14" dt="2025-09-26T06:57:00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8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F51B4-0721-E7EF-332D-1FF663AD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8E8DE-5AE1-AAA9-78CD-A7161C5E2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C6AE-0CE0-4756-8332-A9C4B49BCA41}" type="datetimeFigureOut">
              <a:rPr lang="en-ZA" smtClean="0"/>
              <a:t>15-10-2025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C234F-9E85-38B3-09F1-ED6F0F61EE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52118-4F80-6810-120A-8667349582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E84B6-88D1-42B7-92EB-79A0DB745F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820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30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EBA6-F37E-FF41-99A4-C04A01F0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55" y="5667221"/>
            <a:ext cx="10515600" cy="628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74A50-5684-5D4D-83D3-0C9B653A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A46C9-E14A-F862-76DA-6D64C238C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EDF1C-CB42-4DBD-A6D9-D6BEF21CF66E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4F3BC-742C-45DF-3D5D-10577525E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-152840"/>
            <a:ext cx="12263717" cy="6230367"/>
          </a:xfrm>
          <a:prstGeom prst="rect">
            <a:avLst/>
          </a:prstGeom>
        </p:spPr>
      </p:pic>
      <p:pic>
        <p:nvPicPr>
          <p:cNvPr id="6" name="Picture 5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33A2B652-8973-EC04-D7DB-D684199D8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55" y="5849784"/>
            <a:ext cx="1121539" cy="8965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9E3E8-5A3D-7D76-C911-18F10FA43A89}"/>
              </a:ext>
            </a:extLst>
          </p:cNvPr>
          <p:cNvSpPr txBox="1">
            <a:spLocks/>
          </p:cNvSpPr>
          <p:nvPr userDrawn="1"/>
        </p:nvSpPr>
        <p:spPr>
          <a:xfrm>
            <a:off x="489255" y="6328980"/>
            <a:ext cx="7015499" cy="4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Sub-title/Date</a:t>
            </a:r>
            <a:endParaRPr lang="en-ZA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525B-DEB7-2CBE-A99B-CCF39329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-26894"/>
            <a:ext cx="10515600" cy="8079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519E-BBEA-C554-A2A7-8659A3AF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19" y="6539229"/>
            <a:ext cx="838200" cy="365125"/>
          </a:xfrm>
        </p:spPr>
        <p:txBody>
          <a:bodyPr/>
          <a:lstStyle/>
          <a:p>
            <a:r>
              <a:rPr lang="en-US" dirty="0"/>
              <a:t>Confidential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BAF0A-FDD7-4CDC-7610-4CBAD66C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1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C89DD084-87FE-6E93-2DC2-FAE79E77F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2348" y="1170228"/>
            <a:ext cx="7315200" cy="3312577"/>
          </a:xfrm>
          <a:prstGeom prst="rect">
            <a:avLst/>
          </a:prstGeom>
          <a:solidFill>
            <a:srgbClr val="799400"/>
          </a:solidFill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551F10-0ECD-291E-F8FA-C034430459D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80002809"/>
              </p:ext>
            </p:extLst>
          </p:nvPr>
        </p:nvGraphicFramePr>
        <p:xfrm>
          <a:off x="353961" y="1207713"/>
          <a:ext cx="3185652" cy="3275092"/>
        </p:xfrm>
        <a:graphic>
          <a:graphicData uri="http://schemas.openxmlformats.org/drawingml/2006/table">
            <a:tbl>
              <a:tblPr firstRow="1" bandRow="1"/>
              <a:tblGrid>
                <a:gridCol w="3185652">
                  <a:extLst>
                    <a:ext uri="{9D8B030D-6E8A-4147-A177-3AD203B41FA5}">
                      <a16:colId xmlns:a16="http://schemas.microsoft.com/office/drawing/2014/main" val="2862361749"/>
                    </a:ext>
                  </a:extLst>
                </a:gridCol>
              </a:tblGrid>
              <a:tr h="402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Topics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69679"/>
                  </a:ext>
                </a:extLst>
              </a:tr>
              <a:tr h="2872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623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489005-D2CB-C9A0-9086-A0FA0C37DE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39031401"/>
              </p:ext>
            </p:extLst>
          </p:nvPr>
        </p:nvGraphicFramePr>
        <p:xfrm>
          <a:off x="363070" y="4871954"/>
          <a:ext cx="11405421" cy="1522794"/>
        </p:xfrm>
        <a:graphic>
          <a:graphicData uri="http://schemas.openxmlformats.org/drawingml/2006/table">
            <a:tbl>
              <a:tblPr firstRow="1" bandRow="1"/>
              <a:tblGrid>
                <a:gridCol w="11405421">
                  <a:extLst>
                    <a:ext uri="{9D8B030D-6E8A-4147-A177-3AD203B41FA5}">
                      <a16:colId xmlns:a16="http://schemas.microsoft.com/office/drawing/2014/main" val="2862361749"/>
                    </a:ext>
                  </a:extLst>
                </a:gridCol>
              </a:tblGrid>
              <a:tr h="353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Desired Outcomes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69679"/>
                  </a:ext>
                </a:extLst>
              </a:tr>
              <a:tr h="1168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6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9654-FE28-60C7-A80D-0CC74463A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99CE8-5B44-6213-5561-D7D3B5480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2DF6-69F3-E814-72E9-4534F6AA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F094E-75D6-951E-31A7-13DA6957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700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CB6B-699E-86D2-71C4-341524A7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3F116-4BB4-318B-8985-94C55EE93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3411F-185F-C143-A79D-380BD094C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Z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4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FA9A-F448-D741-42A9-9F5C2213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5E311-0A78-2A2F-B6A9-20EA07C95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997C-097F-6014-D067-DF206F27E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ZA"/>
              <a:t>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7038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1845-95F6-2B9A-6076-CF962C12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73789"/>
            <a:ext cx="10515600" cy="628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F353-5C19-6DA3-5015-E30C4102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826A9-FB2E-D482-58DD-43D3A558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70553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30377"/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A745-F495-FE1A-6389-0367DF2D9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563735"/>
            <a:ext cx="448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30377"/>
                </a:solidFill>
              </a:defRPr>
            </a:lvl1pPr>
          </a:lstStyle>
          <a:p>
            <a:fld id="{658EDF1C-CB42-4DBD-A6D9-D6BEF21CF66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FB428-DB95-AED5-49FD-5E2F6AAF6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-1215"/>
          <a:stretch/>
        </p:blipFill>
        <p:spPr>
          <a:xfrm>
            <a:off x="-178821" y="484578"/>
            <a:ext cx="12192000" cy="930258"/>
          </a:xfrm>
          <a:prstGeom prst="rect">
            <a:avLst/>
          </a:prstGeom>
        </p:spPr>
      </p:pic>
      <p:pic>
        <p:nvPicPr>
          <p:cNvPr id="8" name="Content Placeholder 4" descr="A logo with blue and green colors&#10;&#10;AI-generated content may be incorrect.">
            <a:extLst>
              <a:ext uri="{FF2B5EF4-FFF2-40B4-BE49-F238E27FC236}">
                <a16:creationId xmlns:a16="http://schemas.microsoft.com/office/drawing/2014/main" id="{EA03D91A-40E5-3886-97C3-A38F8DA45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81" y="111702"/>
            <a:ext cx="876323" cy="702254"/>
          </a:xfrm>
          <a:prstGeom prst="rect">
            <a:avLst/>
          </a:prstGeom>
        </p:spPr>
      </p:pic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065E03F5-9B46-50F4-DBC7-8B4E67B2FBE2}"/>
              </a:ext>
            </a:extLst>
          </p:cNvPr>
          <p:cNvSpPr txBox="1">
            <a:spLocks/>
          </p:cNvSpPr>
          <p:nvPr userDrawn="1"/>
        </p:nvSpPr>
        <p:spPr>
          <a:xfrm>
            <a:off x="5229727" y="6512901"/>
            <a:ext cx="1732546" cy="240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2501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49" r:id="rId3"/>
    <p:sldLayoutId id="2147483652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3037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s://video.wixstatic.com/video/49a9bf_bddec197a50b48dda80dfec35e0413e8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video.wixstatic.com/video/49a9bf_2942d658bef74172b1836693721dcefb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hyperlink" Target="https://www.youtube.com/watch?v=E8V8s76KfDY&amp;list=PLt0-qTVCvEp1Dxe7j7SDbbiLrYIkUqYov&amp;index=3" TargetMode="External"/><Relationship Id="rId18" Type="http://schemas.openxmlformats.org/officeDocument/2006/relationships/image" Target="../media/image17.emf"/><Relationship Id="rId3" Type="http://schemas.openxmlformats.org/officeDocument/2006/relationships/image" Target="../media/image9.emf"/><Relationship Id="rId21" Type="http://schemas.openxmlformats.org/officeDocument/2006/relationships/hyperlink" Target="https://www.youtube.com/watch?v=Z02IoTmRsBI&amp;list=PLt0-qTVCvEp1Dxe7j7SDbbiLrYIkUqYov&amp;index=5" TargetMode="External"/><Relationship Id="rId7" Type="http://schemas.openxmlformats.org/officeDocument/2006/relationships/hyperlink" Target="https://www.youtube.com/watch?v=LhMtWiRCnCg&amp;list=PLt0-qTVCvEp1Dxe7j7SDbbiLrYIkUqYov&amp;index=6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https://www.youtube.com/watch?v=lRw3aGtBe64&amp;list=PLt0-qTVCvEp1Dxe7j7SDbbiLrYIkUqYov&amp;index=2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11" Type="http://schemas.openxmlformats.org/officeDocument/2006/relationships/hyperlink" Target="https://www.youtube.com/watch?v=No__JFoPXPM&amp;list=PLt0-qTVCvEp1Dxe7j7SDbbiLrYIkUqYov&amp;index=7" TargetMode="External"/><Relationship Id="rId5" Type="http://schemas.openxmlformats.org/officeDocument/2006/relationships/hyperlink" Target="https://www.youtube.com/watch?v=wmm_u7l8acE&amp;list=PLt0-qTVCvEp1Dxe7j7SDbbiLrYIkUqYov&amp;index=11" TargetMode="External"/><Relationship Id="rId15" Type="http://schemas.openxmlformats.org/officeDocument/2006/relationships/hyperlink" Target="https://www.youtube.com/watch?v=klEhJQW6lc4&amp;list=PLt0-qTVCvEp1Dxe7j7SDbbiLrYIkUqYov&amp;index=4" TargetMode="External"/><Relationship Id="rId10" Type="http://schemas.openxmlformats.org/officeDocument/2006/relationships/image" Target="../media/image13.emf"/><Relationship Id="rId19" Type="http://schemas.openxmlformats.org/officeDocument/2006/relationships/hyperlink" Target="https://www.youtube.com/watch?v=-Il1jMO0PpU&amp;list=PLt0-qTVCvEp1Dxe7j7SDbbiLrYIkUqYov&amp;index=8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www.youtube.com/watch?v=Dfwi7OEn0hQ&amp;list=PLt0-qTVCvEp1Dxe7j7SDbbiLrYIkUqYov&amp;index=9" TargetMode="External"/><Relationship Id="rId14" Type="http://schemas.openxmlformats.org/officeDocument/2006/relationships/image" Target="../media/image15.emf"/><Relationship Id="rId2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video.wixstatic.com/video/49a9bf_b2d24da0787f49c0ba1f7bb719dfca3a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video.wixstatic.com/video/49a9bf_ade76661a42b44408ec94b1795ab7773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video.wixstatic.com/video/49a9bf_3f969f7369e44df0a35527feac15c259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s://video.wixstatic.com/video/49a9bf_fe5f29a8d34b48e1b4e03404e2092d63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video.wixstatic.com/video/49a9bf_fb55f6b1defb444d9cac6ecd5ac13b01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s://video.wixstatic.com/video/49a9bf_fc09cd4084db400a8d4e930aa2978912/72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video.wixstatic.com/video/49a9bf_4799a9cdaa2d4190bde6172f768baab2/1080p/mp4/file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industrial plant with many pipes">
            <a:extLst>
              <a:ext uri="{FF2B5EF4-FFF2-40B4-BE49-F238E27FC236}">
                <a16:creationId xmlns:a16="http://schemas.microsoft.com/office/drawing/2014/main" id="{BD77432A-BF47-DB50-834C-90FDEFA5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4"/>
          <a:stretch/>
        </p:blipFill>
        <p:spPr>
          <a:xfrm>
            <a:off x="21" y="19914"/>
            <a:ext cx="12191979" cy="5486390"/>
          </a:xfrm>
          <a:prstGeom prst="rect">
            <a:avLst/>
          </a:prstGeom>
          <a:solidFill>
            <a:srgbClr val="002060"/>
          </a:solidFill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AEB04-7692-6682-E250-D993C3E8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605" y="5486402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9 Life Saving Rules</a:t>
            </a:r>
            <a:endParaRPr lang="en-Z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EF1EB688-16C8-2599-8C70-B52FDC580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61" y="5702586"/>
            <a:ext cx="1289808" cy="10310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260D27-6BD9-B7B5-8169-40D6265A9EE3}"/>
              </a:ext>
            </a:extLst>
          </p:cNvPr>
          <p:cNvSpPr txBox="1">
            <a:spLocks/>
          </p:cNvSpPr>
          <p:nvPr/>
        </p:nvSpPr>
        <p:spPr>
          <a:xfrm>
            <a:off x="608605" y="6281192"/>
            <a:ext cx="7015499" cy="4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2025</a:t>
            </a:r>
            <a:endParaRPr lang="en-ZA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12E29-F65D-8C9F-40C6-F5D30AADD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1" y="5430554"/>
            <a:ext cx="12192000" cy="2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1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F8C3043-2176-E6ED-298E-32080599D4C5}"/>
              </a:ext>
            </a:extLst>
          </p:cNvPr>
          <p:cNvSpPr txBox="1">
            <a:spLocks/>
          </p:cNvSpPr>
          <p:nvPr/>
        </p:nvSpPr>
        <p:spPr>
          <a:xfrm>
            <a:off x="145472" y="93518"/>
            <a:ext cx="11171238" cy="27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8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W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ork Authorisation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DB922D34-C7A7-78ED-7B19-D208687EE5E5}"/>
              </a:ext>
            </a:extLst>
          </p:cNvPr>
          <p:cNvSpPr txBox="1">
            <a:spLocks/>
          </p:cNvSpPr>
          <p:nvPr/>
        </p:nvSpPr>
        <p:spPr>
          <a:xfrm>
            <a:off x="658651" y="921449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8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WORK AUTHORISATION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B1BD35-56DF-31B5-1686-749A0F815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522" y="1915003"/>
            <a:ext cx="0" cy="2787369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BB33A9D-11DB-B661-412D-4D55202EE4FF}"/>
              </a:ext>
            </a:extLst>
          </p:cNvPr>
          <p:cNvSpPr txBox="1">
            <a:spLocks/>
          </p:cNvSpPr>
          <p:nvPr/>
        </p:nvSpPr>
        <p:spPr>
          <a:xfrm>
            <a:off x="653472" y="1915003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Work with a valid permit 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when required 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have confirmed if a permit is required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am authorised to perform the work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understand the permit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have confirmed that hazards are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controlled and it is safe to start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stop and reassess if conditions change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ZA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  <a:hlinkClick r:id="rId2"/>
              </a:rPr>
              <a:t>LSR Work Authorisation</a:t>
            </a: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Work Authorisation icon">
            <a:extLst>
              <a:ext uri="{FF2B5EF4-FFF2-40B4-BE49-F238E27FC236}">
                <a16:creationId xmlns:a16="http://schemas.microsoft.com/office/drawing/2014/main" id="{211FED7C-C797-CAB3-1997-C681A041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52" y="1770660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98F7B-6B18-8CD0-5FE6-5A55B02A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477" y="6417663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C0747F-E1FB-7884-4268-2BEF545EA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377" y="6417663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85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BB8E7026-57DF-75C6-2E79-EBC943F9623D}"/>
              </a:ext>
            </a:extLst>
          </p:cNvPr>
          <p:cNvSpPr txBox="1">
            <a:spLocks/>
          </p:cNvSpPr>
          <p:nvPr/>
        </p:nvSpPr>
        <p:spPr>
          <a:xfrm>
            <a:off x="93518" y="0"/>
            <a:ext cx="11171238" cy="35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9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W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orking at Height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8055D3F9-8732-FDD5-7327-C4F877BE72F4}"/>
              </a:ext>
            </a:extLst>
          </p:cNvPr>
          <p:cNvSpPr txBox="1">
            <a:spLocks/>
          </p:cNvSpPr>
          <p:nvPr/>
        </p:nvSpPr>
        <p:spPr>
          <a:xfrm>
            <a:off x="606697" y="827931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9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WORKING AT HEIGHT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202D36-39CB-4A97-2F49-A996D6F18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568" y="1821485"/>
            <a:ext cx="0" cy="2469317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8C1A217-96A8-1733-DC90-0E39BCF66B98}"/>
              </a:ext>
            </a:extLst>
          </p:cNvPr>
          <p:cNvSpPr txBox="1">
            <a:spLocks/>
          </p:cNvSpPr>
          <p:nvPr/>
        </p:nvSpPr>
        <p:spPr>
          <a:xfrm>
            <a:off x="601518" y="1821485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Protect yourself against a fall 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when working at height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inspect my fall protection equipment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before use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secure tools and work materials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to prevent dropped objects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tie off 100% to approved anchor points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while outside a protected area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ED7D31"/>
                </a:solidFill>
                <a:latin typeface="ShellBook" pitchFamily="2" charset="0"/>
                <a:hlinkClick r:id="rId2"/>
              </a:rPr>
              <a:t>LSR Working at Height</a:t>
            </a: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Working at height icon">
            <a:extLst>
              <a:ext uri="{FF2B5EF4-FFF2-40B4-BE49-F238E27FC236}">
                <a16:creationId xmlns:a16="http://schemas.microsoft.com/office/drawing/2014/main" id="{535199DD-9322-1DA2-3792-CC6D7616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398" y="1677142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C118C-DAE3-E651-3A92-4E9006A4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523" y="6324145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0976E-8765-6F92-62E1-BC1A380E0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423" y="6324145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7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CF1F0B0-9D05-6867-EA1A-0B7693554C61}"/>
              </a:ext>
            </a:extLst>
          </p:cNvPr>
          <p:cNvSpPr txBox="1">
            <a:spLocks/>
          </p:cNvSpPr>
          <p:nvPr/>
        </p:nvSpPr>
        <p:spPr>
          <a:xfrm>
            <a:off x="491613" y="91102"/>
            <a:ext cx="10687664" cy="61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3037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30361"/>
                </a:solidFill>
              </a:rPr>
              <a:t>TITLE</a:t>
            </a:r>
            <a:endParaRPr lang="en-ZA" sz="3200" dirty="0">
              <a:solidFill>
                <a:srgbClr val="03036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349D353-501E-FF0B-B3A4-E9D8C5569325}"/>
              </a:ext>
            </a:extLst>
          </p:cNvPr>
          <p:cNvSpPr txBox="1">
            <a:spLocks/>
          </p:cNvSpPr>
          <p:nvPr/>
        </p:nvSpPr>
        <p:spPr>
          <a:xfrm>
            <a:off x="0" y="-404602"/>
            <a:ext cx="11171238" cy="360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Industry life-saving rules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at a glance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EA3A4466-4697-666D-C397-98922930A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r="4227" b="62"/>
          <a:stretch/>
        </p:blipFill>
        <p:spPr>
          <a:xfrm>
            <a:off x="0" y="0"/>
            <a:ext cx="11678821" cy="6858000"/>
          </a:xfrm>
          <a:prstGeom prst="rect">
            <a:avLst/>
          </a:prstGeom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E885B252-7791-7622-9446-AE69EFD08AB2}"/>
              </a:ext>
            </a:extLst>
          </p:cNvPr>
          <p:cNvSpPr txBox="1">
            <a:spLocks/>
          </p:cNvSpPr>
          <p:nvPr/>
        </p:nvSpPr>
        <p:spPr>
          <a:xfrm>
            <a:off x="513179" y="423329"/>
            <a:ext cx="4294414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INDUSTRY LIFE-SAVING RULES</a:t>
            </a:r>
            <a:endParaRPr kumimoji="0" lang="en-GB" sz="1900" b="0" i="0" u="none" strike="noStrike" kern="0" cap="none" spc="1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/>
              <a:ea typeface="+mj-ea"/>
              <a:cs typeface="Shell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AT A GLANCE</a:t>
            </a:r>
            <a:endParaRPr kumimoji="0" lang="en-GB" sz="1900" b="0" i="0" u="none" strike="noStrike" kern="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ellLight"/>
              <a:ea typeface="+mj-ea"/>
            </a:endParaRPr>
          </a:p>
        </p:txBody>
      </p:sp>
      <p:pic>
        <p:nvPicPr>
          <p:cNvPr id="5" name="Picture 4" descr="Click example icon ">
            <a:extLst>
              <a:ext uri="{FF2B5EF4-FFF2-40B4-BE49-F238E27FC236}">
                <a16:creationId xmlns:a16="http://schemas.microsoft.com/office/drawing/2014/main" id="{B9D43BDD-D45B-3A97-563D-A237DD873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53" y="542621"/>
            <a:ext cx="457200" cy="457200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BB9CADD7-8D10-627C-2A60-943C3F3A0298}"/>
              </a:ext>
            </a:extLst>
          </p:cNvPr>
          <p:cNvSpPr txBox="1"/>
          <p:nvPr/>
        </p:nvSpPr>
        <p:spPr>
          <a:xfrm>
            <a:off x="7778839" y="606121"/>
            <a:ext cx="2456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1200" spc="15" dirty="0">
                <a:solidFill>
                  <a:prstClr val="black"/>
                </a:solidFill>
                <a:latin typeface="ShellBook" pitchFamily="2" charset="0"/>
                <a:cs typeface="ShellBold"/>
              </a:rPr>
              <a:t>Or scan the QR code to watch the 9 life-saving animations on Vimeo</a:t>
            </a:r>
          </a:p>
        </p:txBody>
      </p:sp>
      <p:pic>
        <p:nvPicPr>
          <p:cNvPr id="7" name="object 88" descr="QR code">
            <a:extLst>
              <a:ext uri="{FF2B5EF4-FFF2-40B4-BE49-F238E27FC236}">
                <a16:creationId xmlns:a16="http://schemas.microsoft.com/office/drawing/2014/main" id="{100F694C-4A51-F0A6-F9E3-D9086046FC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70851" y="316933"/>
            <a:ext cx="951339" cy="947264"/>
          </a:xfrm>
          <a:prstGeom prst="rect">
            <a:avLst/>
          </a:prstGeom>
        </p:spPr>
      </p:pic>
      <p:pic>
        <p:nvPicPr>
          <p:cNvPr id="9" name="Picture 8" descr="Bypassing Safety Controls icon&#10;Click to watch YouTube animation">
            <a:hlinkClick r:id="rId5"/>
            <a:extLst>
              <a:ext uri="{FF2B5EF4-FFF2-40B4-BE49-F238E27FC236}">
                <a16:creationId xmlns:a16="http://schemas.microsoft.com/office/drawing/2014/main" id="{7A20BE6B-33DA-2A3B-9062-3D6589929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00" y="1905000"/>
            <a:ext cx="1524000" cy="1524000"/>
          </a:xfrm>
          <a:prstGeom prst="rect">
            <a:avLst/>
          </a:prstGeom>
        </p:spPr>
      </p:pic>
      <p:sp>
        <p:nvSpPr>
          <p:cNvPr id="10" name="object 77">
            <a:extLst>
              <a:ext uri="{FF2B5EF4-FFF2-40B4-BE49-F238E27FC236}">
                <a16:creationId xmlns:a16="http://schemas.microsoft.com/office/drawing/2014/main" id="{1A1C517D-617F-B736-496E-9AFF5CB51AA1}"/>
              </a:ext>
            </a:extLst>
          </p:cNvPr>
          <p:cNvSpPr txBox="1"/>
          <p:nvPr/>
        </p:nvSpPr>
        <p:spPr>
          <a:xfrm>
            <a:off x="1395617" y="3586341"/>
            <a:ext cx="1447165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2270" marR="5080" indent="-370205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Bypassing</a:t>
            </a:r>
            <a:r>
              <a:rPr sz="1200" spc="-7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1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Safety </a:t>
            </a:r>
            <a:r>
              <a:rPr sz="1200" spc="-32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Controls</a:t>
            </a:r>
            <a:endParaRPr sz="1200" dirty="0">
              <a:solidFill>
                <a:srgbClr val="3363A0"/>
              </a:solidFill>
              <a:latin typeface="Arial Black" panose="020B0A04020102020204"/>
              <a:cs typeface="ShellBold"/>
            </a:endParaRPr>
          </a:p>
        </p:txBody>
      </p:sp>
      <p:pic>
        <p:nvPicPr>
          <p:cNvPr id="11" name="Picture 10" descr="Confined Space icon&#10;Click to watch YouTube animation">
            <a:hlinkClick r:id="rId7"/>
            <a:extLst>
              <a:ext uri="{FF2B5EF4-FFF2-40B4-BE49-F238E27FC236}">
                <a16:creationId xmlns:a16="http://schemas.microsoft.com/office/drawing/2014/main" id="{281C5B82-7910-F148-85C6-C13666B3B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2323" y="1905000"/>
            <a:ext cx="1524000" cy="1524000"/>
          </a:xfrm>
          <a:prstGeom prst="rect">
            <a:avLst/>
          </a:prstGeom>
        </p:spPr>
      </p:pic>
      <p:sp>
        <p:nvSpPr>
          <p:cNvPr id="12" name="object 79">
            <a:extLst>
              <a:ext uri="{FF2B5EF4-FFF2-40B4-BE49-F238E27FC236}">
                <a16:creationId xmlns:a16="http://schemas.microsoft.com/office/drawing/2014/main" id="{BC4F07CB-98AE-0046-D6F2-4D29EB58762C}"/>
              </a:ext>
            </a:extLst>
          </p:cNvPr>
          <p:cNvSpPr txBox="1"/>
          <p:nvPr/>
        </p:nvSpPr>
        <p:spPr>
          <a:xfrm>
            <a:off x="3402338" y="3602383"/>
            <a:ext cx="128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Confined</a:t>
            </a:r>
            <a:r>
              <a:rPr sz="1200" spc="-6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Space</a:t>
            </a:r>
            <a:endParaRPr sz="1200" dirty="0">
              <a:solidFill>
                <a:srgbClr val="3363A0"/>
              </a:solidFill>
              <a:latin typeface="Arial Black" panose="020B0A04020102020204"/>
              <a:cs typeface="ShellBold"/>
            </a:endParaRPr>
          </a:p>
        </p:txBody>
      </p:sp>
      <p:pic>
        <p:nvPicPr>
          <p:cNvPr id="13" name="Picture 12" descr="Driving icon&#10;Click to watch YouTube animation">
            <a:hlinkClick r:id="rId9"/>
            <a:extLst>
              <a:ext uri="{FF2B5EF4-FFF2-40B4-BE49-F238E27FC236}">
                <a16:creationId xmlns:a16="http://schemas.microsoft.com/office/drawing/2014/main" id="{DB108ED9-8E05-B163-9D96-B06A6C50D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9088" y="1905000"/>
            <a:ext cx="1524000" cy="1524000"/>
          </a:xfrm>
          <a:prstGeom prst="rect">
            <a:avLst/>
          </a:prstGeom>
        </p:spPr>
      </p:pic>
      <p:sp>
        <p:nvSpPr>
          <p:cNvPr id="14" name="object 81">
            <a:extLst>
              <a:ext uri="{FF2B5EF4-FFF2-40B4-BE49-F238E27FC236}">
                <a16:creationId xmlns:a16="http://schemas.microsoft.com/office/drawing/2014/main" id="{FD6D211B-9FEC-53EF-A562-E121C71A70B5}"/>
              </a:ext>
            </a:extLst>
          </p:cNvPr>
          <p:cNvSpPr txBox="1"/>
          <p:nvPr/>
        </p:nvSpPr>
        <p:spPr>
          <a:xfrm>
            <a:off x="5660255" y="3602383"/>
            <a:ext cx="621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D</a:t>
            </a: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r</a:t>
            </a:r>
            <a:r>
              <a:rPr sz="1200" spc="1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ivi</a:t>
            </a: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n</a:t>
            </a: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g</a:t>
            </a:r>
          </a:p>
        </p:txBody>
      </p:sp>
      <p:pic>
        <p:nvPicPr>
          <p:cNvPr id="15" name="Picture 14" descr="Energy Isolation icon&#10;Click to watch YouTube animation">
            <a:hlinkClick r:id="rId11"/>
            <a:extLst>
              <a:ext uri="{FF2B5EF4-FFF2-40B4-BE49-F238E27FC236}">
                <a16:creationId xmlns:a16="http://schemas.microsoft.com/office/drawing/2014/main" id="{B824D328-40E1-A416-1962-6ED3D7526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5853" y="1905000"/>
            <a:ext cx="1524000" cy="1524000"/>
          </a:xfrm>
          <a:prstGeom prst="rect">
            <a:avLst/>
          </a:prstGeom>
        </p:spPr>
      </p:pic>
      <p:sp>
        <p:nvSpPr>
          <p:cNvPr id="16" name="object 83">
            <a:extLst>
              <a:ext uri="{FF2B5EF4-FFF2-40B4-BE49-F238E27FC236}">
                <a16:creationId xmlns:a16="http://schemas.microsoft.com/office/drawing/2014/main" id="{26415273-CF6E-9660-1706-8658A47167C2}"/>
              </a:ext>
            </a:extLst>
          </p:cNvPr>
          <p:cNvSpPr txBox="1"/>
          <p:nvPr/>
        </p:nvSpPr>
        <p:spPr>
          <a:xfrm>
            <a:off x="7217768" y="3602383"/>
            <a:ext cx="13601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Energy</a:t>
            </a:r>
            <a:r>
              <a:rPr sz="1200" spc="-6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Isolation</a:t>
            </a:r>
            <a:endParaRPr sz="1200" dirty="0">
              <a:solidFill>
                <a:srgbClr val="3363A0"/>
              </a:solidFill>
              <a:latin typeface="Arial Black" panose="020B0A04020102020204"/>
              <a:cs typeface="ShellBold"/>
            </a:endParaRPr>
          </a:p>
        </p:txBody>
      </p:sp>
      <p:pic>
        <p:nvPicPr>
          <p:cNvPr id="17" name="Picture 16" descr="Hot Work icon&#10;Click to watch YouTube animation">
            <a:hlinkClick r:id="rId13"/>
            <a:extLst>
              <a:ext uri="{FF2B5EF4-FFF2-40B4-BE49-F238E27FC236}">
                <a16:creationId xmlns:a16="http://schemas.microsoft.com/office/drawing/2014/main" id="{5DDC6DD2-83BF-C70E-93A5-3129968DF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62618" y="1905000"/>
            <a:ext cx="1524000" cy="1524000"/>
          </a:xfrm>
          <a:prstGeom prst="rect">
            <a:avLst/>
          </a:prstGeom>
        </p:spPr>
      </p:pic>
      <p:sp>
        <p:nvSpPr>
          <p:cNvPr id="18" name="object 85">
            <a:extLst>
              <a:ext uri="{FF2B5EF4-FFF2-40B4-BE49-F238E27FC236}">
                <a16:creationId xmlns:a16="http://schemas.microsoft.com/office/drawing/2014/main" id="{F335AFC0-667A-4FB9-5FFA-E0ADAF722440}"/>
              </a:ext>
            </a:extLst>
          </p:cNvPr>
          <p:cNvSpPr txBox="1"/>
          <p:nvPr/>
        </p:nvSpPr>
        <p:spPr>
          <a:xfrm>
            <a:off x="9414090" y="3602383"/>
            <a:ext cx="8210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Hot</a:t>
            </a:r>
            <a:r>
              <a:rPr sz="1200" spc="-7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-1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Work</a:t>
            </a:r>
            <a:endParaRPr sz="1200" dirty="0">
              <a:solidFill>
                <a:srgbClr val="3363A0"/>
              </a:solidFill>
              <a:latin typeface="Arial Black" panose="020B0A04020102020204"/>
              <a:cs typeface="ShellBold"/>
            </a:endParaRPr>
          </a:p>
        </p:txBody>
      </p:sp>
      <p:pic>
        <p:nvPicPr>
          <p:cNvPr id="19" name="Picture 18" descr="Line of Fire icon&#10;Click to watch YouTube animation">
            <a:hlinkClick r:id="rId15"/>
            <a:extLst>
              <a:ext uri="{FF2B5EF4-FFF2-40B4-BE49-F238E27FC236}">
                <a16:creationId xmlns:a16="http://schemas.microsoft.com/office/drawing/2014/main" id="{730A10D7-BEA4-23CC-37B4-ED65B46823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18941" y="4199021"/>
            <a:ext cx="1524000" cy="1524000"/>
          </a:xfrm>
          <a:prstGeom prst="rect">
            <a:avLst/>
          </a:prstGeom>
        </p:spPr>
      </p:pic>
      <p:sp>
        <p:nvSpPr>
          <p:cNvPr id="20" name="object 78">
            <a:extLst>
              <a:ext uri="{FF2B5EF4-FFF2-40B4-BE49-F238E27FC236}">
                <a16:creationId xmlns:a16="http://schemas.microsoft.com/office/drawing/2014/main" id="{9BE1B2C7-162B-3491-8334-71B56B4BF175}"/>
              </a:ext>
            </a:extLst>
          </p:cNvPr>
          <p:cNvSpPr txBox="1"/>
          <p:nvPr/>
        </p:nvSpPr>
        <p:spPr>
          <a:xfrm>
            <a:off x="2625963" y="5889144"/>
            <a:ext cx="909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Line</a:t>
            </a:r>
            <a:r>
              <a:rPr sz="1200" spc="-3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of</a:t>
            </a:r>
            <a:r>
              <a:rPr sz="1200" spc="-3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Fire</a:t>
            </a:r>
          </a:p>
        </p:txBody>
      </p:sp>
      <p:pic>
        <p:nvPicPr>
          <p:cNvPr id="21" name="Picture 20" descr="Safe Mechanical Lifting icon&#10;Click to watch YouTube animation">
            <a:hlinkClick r:id="rId17"/>
            <a:extLst>
              <a:ext uri="{FF2B5EF4-FFF2-40B4-BE49-F238E27FC236}">
                <a16:creationId xmlns:a16="http://schemas.microsoft.com/office/drawing/2014/main" id="{2E416204-9842-F526-D41E-EDFA28055D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5706" y="4199021"/>
            <a:ext cx="1524000" cy="1524000"/>
          </a:xfrm>
          <a:prstGeom prst="rect">
            <a:avLst/>
          </a:prstGeom>
        </p:spPr>
      </p:pic>
      <p:sp>
        <p:nvSpPr>
          <p:cNvPr id="22" name="object 80">
            <a:extLst>
              <a:ext uri="{FF2B5EF4-FFF2-40B4-BE49-F238E27FC236}">
                <a16:creationId xmlns:a16="http://schemas.microsoft.com/office/drawing/2014/main" id="{014E310A-3B55-A9C0-9067-A74D815FDD56}"/>
              </a:ext>
            </a:extLst>
          </p:cNvPr>
          <p:cNvSpPr txBox="1"/>
          <p:nvPr/>
        </p:nvSpPr>
        <p:spPr>
          <a:xfrm>
            <a:off x="4326668" y="5889144"/>
            <a:ext cx="1362075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22909" marR="5080" indent="-410845">
              <a:lnSpc>
                <a:spcPts val="1400"/>
              </a:lnSpc>
              <a:spcBef>
                <a:spcPts val="180"/>
              </a:spcBef>
            </a:pP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Safe</a:t>
            </a:r>
            <a:r>
              <a:rPr sz="1200" spc="-6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Mechanical </a:t>
            </a:r>
            <a:r>
              <a:rPr sz="1200" spc="-32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1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Lifting</a:t>
            </a:r>
            <a:endParaRPr sz="1200" dirty="0">
              <a:solidFill>
                <a:srgbClr val="3363A0"/>
              </a:solidFill>
              <a:latin typeface="Arial Black" panose="020B0A04020102020204"/>
              <a:cs typeface="ShellBold"/>
            </a:endParaRPr>
          </a:p>
        </p:txBody>
      </p:sp>
      <p:pic>
        <p:nvPicPr>
          <p:cNvPr id="23" name="Picture 22" descr="Work Authorisation icon&#10;Click to watch YouTube animation">
            <a:hlinkClick r:id="rId19"/>
            <a:extLst>
              <a:ext uri="{FF2B5EF4-FFF2-40B4-BE49-F238E27FC236}">
                <a16:creationId xmlns:a16="http://schemas.microsoft.com/office/drawing/2014/main" id="{10C20931-5E38-C90F-5AED-9FC1C812D3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2471" y="4199021"/>
            <a:ext cx="1524000" cy="1524000"/>
          </a:xfrm>
          <a:prstGeom prst="rect">
            <a:avLst/>
          </a:prstGeom>
        </p:spPr>
      </p:pic>
      <p:sp>
        <p:nvSpPr>
          <p:cNvPr id="24" name="object 82">
            <a:extLst>
              <a:ext uri="{FF2B5EF4-FFF2-40B4-BE49-F238E27FC236}">
                <a16:creationId xmlns:a16="http://schemas.microsoft.com/office/drawing/2014/main" id="{CA39F458-8345-F2EB-2834-3EEE8977BF7B}"/>
              </a:ext>
            </a:extLst>
          </p:cNvPr>
          <p:cNvSpPr txBox="1"/>
          <p:nvPr/>
        </p:nvSpPr>
        <p:spPr>
          <a:xfrm>
            <a:off x="6358843" y="5889144"/>
            <a:ext cx="1151255" cy="382156"/>
          </a:xfrm>
          <a:prstGeom prst="rect">
            <a:avLst/>
          </a:prstGeom>
        </p:spPr>
        <p:txBody>
          <a:bodyPr vert="horz" wrap="square" lIns="0" tIns="22860" rIns="0" bIns="0" rtlCol="0" anchor="t">
            <a:spAutoFit/>
          </a:bodyPr>
          <a:lstStyle/>
          <a:p>
            <a:pPr marL="12700" marR="5080" indent="3352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Work </a:t>
            </a:r>
            <a:r>
              <a:rPr sz="1200" spc="-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lang="en-US" sz="1200" spc="-1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Authorization</a:t>
            </a:r>
            <a:endParaRPr sz="1200" dirty="0">
              <a:solidFill>
                <a:srgbClr val="3363A0"/>
              </a:solidFill>
              <a:latin typeface="Arial Black" panose="020B0A04020102020204"/>
              <a:cs typeface="ShellBold"/>
            </a:endParaRPr>
          </a:p>
        </p:txBody>
      </p:sp>
      <p:pic>
        <p:nvPicPr>
          <p:cNvPr id="25" name="Picture 24" descr="Working at height icon&#10;Click to watch YouTube animation">
            <a:hlinkClick r:id="rId21"/>
            <a:extLst>
              <a:ext uri="{FF2B5EF4-FFF2-40B4-BE49-F238E27FC236}">
                <a16:creationId xmlns:a16="http://schemas.microsoft.com/office/drawing/2014/main" id="{B5EAD91C-7DCB-6ADA-5993-6128CD5392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99236" y="4199021"/>
            <a:ext cx="1524000" cy="1524000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BFB68ECD-7713-52DA-44FC-59A475353F2A}"/>
              </a:ext>
            </a:extLst>
          </p:cNvPr>
          <p:cNvSpPr txBox="1"/>
          <p:nvPr/>
        </p:nvSpPr>
        <p:spPr>
          <a:xfrm>
            <a:off x="8089393" y="5889144"/>
            <a:ext cx="1543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Working</a:t>
            </a:r>
            <a:r>
              <a:rPr sz="1200" spc="-2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spc="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at</a:t>
            </a:r>
            <a:r>
              <a:rPr sz="1200" spc="-25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 </a:t>
            </a:r>
            <a:r>
              <a:rPr sz="1200" dirty="0">
                <a:solidFill>
                  <a:srgbClr val="3363A0"/>
                </a:solidFill>
                <a:latin typeface="Arial Black" panose="020B0A04020102020204"/>
                <a:cs typeface="ShellBold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367546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4CA78696-F558-91D8-6153-294F6B0C4277}"/>
              </a:ext>
            </a:extLst>
          </p:cNvPr>
          <p:cNvSpPr txBox="1">
            <a:spLocks/>
          </p:cNvSpPr>
          <p:nvPr/>
        </p:nvSpPr>
        <p:spPr>
          <a:xfrm>
            <a:off x="124691" y="0"/>
            <a:ext cx="11171238" cy="40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1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ypassing Safety Controls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5A2D3319-FA72-B33C-8972-354EFE974D5B}"/>
              </a:ext>
            </a:extLst>
          </p:cNvPr>
          <p:cNvSpPr txBox="1">
            <a:spLocks/>
          </p:cNvSpPr>
          <p:nvPr/>
        </p:nvSpPr>
        <p:spPr>
          <a:xfrm>
            <a:off x="637870" y="827930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1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BYPASSING SAFETY CONTROLS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0E2CF-3177-1B84-E4B3-1CAF2F6A1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3741" y="1821484"/>
            <a:ext cx="0" cy="2564567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972A401-8D18-756B-1FAD-D8DC2838DB94}"/>
              </a:ext>
            </a:extLst>
          </p:cNvPr>
          <p:cNvSpPr txBox="1">
            <a:spLocks/>
          </p:cNvSpPr>
          <p:nvPr/>
        </p:nvSpPr>
        <p:spPr>
          <a:xfrm>
            <a:off x="632691" y="1821484"/>
            <a:ext cx="4804535" cy="42085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Obtain authorisation before overriding or disabling safety-controls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understand and use safety-critical equipment and procedures which apply to my task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obtain authorisation before: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disabling or overriding safety equipment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deviating from procedures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crossing a barrier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None/>
            </a:pP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r>
              <a:rPr lang="en-GB" sz="1700" dirty="0">
                <a:solidFill>
                  <a:srgbClr val="ED7D31"/>
                </a:solidFill>
                <a:latin typeface="ShellBook" pitchFamily="2" charset="0"/>
                <a:hlinkClick r:id="rId2"/>
              </a:rPr>
              <a:t>LSR Bypassing Safety Controls</a:t>
            </a: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Bypassing Safety Controls icon">
            <a:extLst>
              <a:ext uri="{FF2B5EF4-FFF2-40B4-BE49-F238E27FC236}">
                <a16:creationId xmlns:a16="http://schemas.microsoft.com/office/drawing/2014/main" id="{F2480936-112D-5357-B88D-5D42CE2B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71" y="1677141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14302-22FB-73AE-5DA3-B829CF0C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96" y="6324144"/>
            <a:ext cx="10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704B6FD7-CBAC-7524-011A-16035927AC9F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1171238" cy="40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2 Confined Space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16905BB4-80AB-B0DB-3ACA-9EE1C74A04B1}"/>
              </a:ext>
            </a:extLst>
          </p:cNvPr>
          <p:cNvSpPr txBox="1">
            <a:spLocks/>
          </p:cNvSpPr>
          <p:nvPr/>
        </p:nvSpPr>
        <p:spPr>
          <a:xfrm>
            <a:off x="627479" y="827930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2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CONFINED SPACE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F59C06-B959-FDF5-ABAD-FBE0DC96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14300" y="1821484"/>
            <a:ext cx="19050" cy="3443352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80D79B9-80A6-268E-C2A0-66C15430A2A7}"/>
              </a:ext>
            </a:extLst>
          </p:cNvPr>
          <p:cNvSpPr txBox="1">
            <a:spLocks/>
          </p:cNvSpPr>
          <p:nvPr/>
        </p:nvSpPr>
        <p:spPr>
          <a:xfrm>
            <a:off x="622300" y="1821484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Obtain authorisation before 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entering a confined space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energy sources are isolated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the atmosphere has been tested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and is monitored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check and use my breathing apparatus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when required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there is an attendant standing by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a rescue plan is in place 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obtain authorisation to enter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None/>
            </a:pPr>
            <a:r>
              <a:rPr lang="en-GB" sz="1700" dirty="0">
                <a:solidFill>
                  <a:srgbClr val="ED7D31"/>
                </a:solidFill>
                <a:latin typeface="ShellBook" pitchFamily="2" charset="0"/>
                <a:hlinkClick r:id="rId2"/>
              </a:rPr>
              <a:t>LSR Confined space entry</a:t>
            </a: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Confined space icon">
            <a:extLst>
              <a:ext uri="{FF2B5EF4-FFF2-40B4-BE49-F238E27FC236}">
                <a16:creationId xmlns:a16="http://schemas.microsoft.com/office/drawing/2014/main" id="{CA6AD05C-9CF5-8F16-D151-052B8AAF0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1677141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C5579-65B7-064D-29E6-BD2364227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05" y="6324144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C5A9B-090B-6EB2-917A-8C1BA70C3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205" y="6324144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0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5139D49-39DE-E597-323A-08D1948B8651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11171238" cy="275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riving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E5C40F50-D0E4-C942-C294-5A7896057C09}"/>
              </a:ext>
            </a:extLst>
          </p:cNvPr>
          <p:cNvSpPr txBox="1">
            <a:spLocks/>
          </p:cNvSpPr>
          <p:nvPr/>
        </p:nvSpPr>
        <p:spPr>
          <a:xfrm>
            <a:off x="741779" y="827930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3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DRIVING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DF778D-5ABC-0060-7202-8A1204289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7650" y="1821484"/>
            <a:ext cx="0" cy="2787369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E98FF4A-A54C-F083-6F37-29AFE34757A7}"/>
              </a:ext>
            </a:extLst>
          </p:cNvPr>
          <p:cNvSpPr txBox="1">
            <a:spLocks/>
          </p:cNvSpPr>
          <p:nvPr/>
        </p:nvSpPr>
        <p:spPr>
          <a:xfrm>
            <a:off x="736600" y="1821484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Follow safe driving Rules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always wear a seatbelt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do not exceed the speed limit,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and reduce my speed for road conditions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do not use phones or operate devices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while driving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am fit, rested and fully alert while driving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follow journey management requirements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None/>
            </a:pPr>
            <a:r>
              <a:rPr lang="en-GB" sz="1700" dirty="0">
                <a:solidFill>
                  <a:srgbClr val="ED7D31"/>
                </a:solidFill>
                <a:latin typeface="ShellBook" pitchFamily="2" charset="0"/>
                <a:hlinkClick r:id="rId2"/>
              </a:rPr>
              <a:t>LSR Driving</a:t>
            </a: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Driving icon">
            <a:extLst>
              <a:ext uri="{FF2B5EF4-FFF2-40B4-BE49-F238E27FC236}">
                <a16:creationId xmlns:a16="http://schemas.microsoft.com/office/drawing/2014/main" id="{FE22662E-4EA0-76DD-8098-6F7CE192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1677141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0662DA-5A1D-965E-334C-A8F41B45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605" y="6324144"/>
            <a:ext cx="101600" cy="19050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E7AF65-328F-02F1-AD3B-C40448C65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05" y="6324144"/>
            <a:ext cx="101600" cy="1905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1A50A-DDE4-A1AD-B92B-F12387185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081" y="6324144"/>
            <a:ext cx="1016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8D39A2B-B538-01D1-A9C1-26A85DD87A46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1171238" cy="40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4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nergy Isolation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C77A186E-4346-81FD-F1F1-457331CD469C}"/>
              </a:ext>
            </a:extLst>
          </p:cNvPr>
          <p:cNvSpPr txBox="1">
            <a:spLocks/>
          </p:cNvSpPr>
          <p:nvPr/>
        </p:nvSpPr>
        <p:spPr>
          <a:xfrm>
            <a:off x="627479" y="827930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4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ENERGY ISOLATION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BCDC65-6172-6564-A9F8-90593B58D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3350" y="1821484"/>
            <a:ext cx="0" cy="2268885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D50B773-FBD4-578E-1481-4AA6D08467DA}"/>
              </a:ext>
            </a:extLst>
          </p:cNvPr>
          <p:cNvSpPr txBox="1">
            <a:spLocks/>
          </p:cNvSpPr>
          <p:nvPr/>
        </p:nvSpPr>
        <p:spPr>
          <a:xfrm>
            <a:off x="622300" y="1821484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Verify isolation and zero energy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before work begins 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have identified all energy sources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that hazardous energy sources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have been isolated, locked, and tagged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have checked there is zero energy and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tested for residual or stored energy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None/>
            </a:pP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r>
              <a:rPr lang="en-GB" sz="1700" dirty="0">
                <a:solidFill>
                  <a:srgbClr val="ED7D31"/>
                </a:solidFill>
                <a:latin typeface="ShellBook" pitchFamily="2" charset="0"/>
                <a:hlinkClick r:id="rId2"/>
              </a:rPr>
              <a:t>LSR Energy Isolation</a:t>
            </a: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Energy Isolation icon">
            <a:extLst>
              <a:ext uri="{FF2B5EF4-FFF2-40B4-BE49-F238E27FC236}">
                <a16:creationId xmlns:a16="http://schemas.microsoft.com/office/drawing/2014/main" id="{04F350A2-2E7F-7C5E-34A8-47DD2AAB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80" y="1677141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732B6-1E89-E4E3-6FF8-A75CF5AD0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05" y="6324144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D1187E-2F09-2B0D-C533-BBB605982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205" y="6324144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66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7A01C564-291D-E81F-40CB-DEF59F2B948D}"/>
              </a:ext>
            </a:extLst>
          </p:cNvPr>
          <p:cNvSpPr txBox="1">
            <a:spLocks/>
          </p:cNvSpPr>
          <p:nvPr/>
        </p:nvSpPr>
        <p:spPr>
          <a:xfrm>
            <a:off x="145473" y="-82482"/>
            <a:ext cx="11171238" cy="40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5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H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ot Work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09D631FE-BCBD-DA27-AE11-E4906A766311}"/>
              </a:ext>
            </a:extLst>
          </p:cNvPr>
          <p:cNvSpPr txBox="1">
            <a:spLocks/>
          </p:cNvSpPr>
          <p:nvPr/>
        </p:nvSpPr>
        <p:spPr>
          <a:xfrm>
            <a:off x="658652" y="745448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5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HOT WORK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78EE3D-E888-92E6-6359-3761A5EFC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523" y="1739002"/>
            <a:ext cx="0" cy="3552682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A2A12A9-F224-DB27-86BD-52D4F15A3DEE}"/>
              </a:ext>
            </a:extLst>
          </p:cNvPr>
          <p:cNvSpPr txBox="1">
            <a:spLocks/>
          </p:cNvSpPr>
          <p:nvPr/>
        </p:nvSpPr>
        <p:spPr>
          <a:xfrm>
            <a:off x="653473" y="1739002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Control flammables 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and ignition sources 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identify and control ignition sources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Before starting any hot work: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flammable material has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been removed or isolated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obtain authorisation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Before starting hot work in a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hazardous area I confirm: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a gas test has been completed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gas will be monitored continually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ED7D31"/>
                </a:solidFill>
                <a:latin typeface="ShellBook" pitchFamily="2" charset="0"/>
                <a:hlinkClick r:id="rId2"/>
              </a:rPr>
              <a:t>LSR Hot Work</a:t>
            </a: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Hot Work icon">
            <a:extLst>
              <a:ext uri="{FF2B5EF4-FFF2-40B4-BE49-F238E27FC236}">
                <a16:creationId xmlns:a16="http://schemas.microsoft.com/office/drawing/2014/main" id="{166F91B1-173F-306E-3C42-0F6A7A93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53" y="1594659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27AC0-69F3-3C58-4574-D13648E0C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478" y="6241662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B57F7-43D5-E26A-016C-F6436D10E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378" y="6241662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10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1848CD55-EAB9-176C-3F9F-7F158B4BBF9E}"/>
              </a:ext>
            </a:extLst>
          </p:cNvPr>
          <p:cNvSpPr txBox="1">
            <a:spLocks/>
          </p:cNvSpPr>
          <p:nvPr/>
        </p:nvSpPr>
        <p:spPr>
          <a:xfrm>
            <a:off x="103909" y="-92873"/>
            <a:ext cx="11171238" cy="40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6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L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ine of Fire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74F2F3DF-EA49-A061-1E1A-F4EF87C28232}"/>
              </a:ext>
            </a:extLst>
          </p:cNvPr>
          <p:cNvSpPr txBox="1">
            <a:spLocks/>
          </p:cNvSpPr>
          <p:nvPr/>
        </p:nvSpPr>
        <p:spPr>
          <a:xfrm>
            <a:off x="617088" y="735057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6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LINE OF FIRE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79D72-1454-75CC-8259-52A8E639E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2959" y="1728611"/>
            <a:ext cx="0" cy="3632195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7BD0C29-26D4-99B8-1FA3-5602D2108A1B}"/>
              </a:ext>
            </a:extLst>
          </p:cNvPr>
          <p:cNvSpPr txBox="1">
            <a:spLocks/>
          </p:cNvSpPr>
          <p:nvPr/>
        </p:nvSpPr>
        <p:spPr>
          <a:xfrm>
            <a:off x="611909" y="1728611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Keep yourself and others 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out of the line of fire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position myself to avoid: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moving objects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vehicles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pressure releases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dropped objects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establish and obey barriers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and exclusion zones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take action to secure loose objects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and report potential dropped objects</a:t>
            </a: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endParaRPr lang="en-ZA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  <a:hlinkClick r:id="rId2"/>
              </a:rPr>
              <a:t>LSR Line of Fire</a:t>
            </a: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Clr>
                <a:srgbClr val="3363A0"/>
              </a:buClr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Line of Fire icon">
            <a:extLst>
              <a:ext uri="{FF2B5EF4-FFF2-40B4-BE49-F238E27FC236}">
                <a16:creationId xmlns:a16="http://schemas.microsoft.com/office/drawing/2014/main" id="{96B5DA0F-638C-D646-9A22-A60DADCD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789" y="1584268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46B2DA-A89D-9A13-4FD8-D3D0D2F71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914" y="6231271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FB468-C0DC-DB2A-205A-193331569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14" y="6231271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D78777A-FBE5-9F92-2E6F-325E3E202040}"/>
              </a:ext>
            </a:extLst>
          </p:cNvPr>
          <p:cNvSpPr txBox="1">
            <a:spLocks/>
          </p:cNvSpPr>
          <p:nvPr/>
        </p:nvSpPr>
        <p:spPr>
          <a:xfrm>
            <a:off x="103909" y="0"/>
            <a:ext cx="11171238" cy="34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Rule 7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</a:t>
            </a:r>
            <a:r>
              <a:rPr kumimoji="0" lang="en-GB" sz="1400" b="0" i="0" u="none" strike="noStrike" kern="120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 pitchFamily="2" charset="0"/>
              </a:rPr>
              <a:t>afe Mechanical Lifting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6C0CD39A-1BB6-681F-12DD-3096E81B5265}"/>
              </a:ext>
            </a:extLst>
          </p:cNvPr>
          <p:cNvSpPr txBox="1">
            <a:spLocks/>
          </p:cNvSpPr>
          <p:nvPr/>
        </p:nvSpPr>
        <p:spPr>
          <a:xfrm>
            <a:off x="617088" y="827931"/>
            <a:ext cx="7088160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595959"/>
                </a:solidFill>
                <a:latin typeface="ShellLight"/>
                <a:ea typeface="+mj-ea"/>
                <a:cs typeface="ShellLight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ellLight"/>
                <a:ea typeface="+mj-ea"/>
              </a:rPr>
              <a:t>RULE 7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110" normalizeH="0" baseline="0" noProof="0" dirty="0">
                <a:ln>
                  <a:noFill/>
                </a:ln>
                <a:solidFill>
                  <a:srgbClr val="3363A0"/>
                </a:solidFill>
                <a:effectLst/>
                <a:uLnTx/>
                <a:uFillTx/>
                <a:latin typeface="Arial Black" panose="020B0A04020102020204"/>
                <a:ea typeface="+mj-ea"/>
                <a:cs typeface="ShellBold"/>
              </a:rPr>
              <a:t>SAFE MECHANICAL LIFTING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53DE4E-161C-2952-40ED-A21ABAA0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2959" y="1821485"/>
            <a:ext cx="0" cy="2906639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8E5F50C-1280-0F41-6B1D-03F9540A7803}"/>
              </a:ext>
            </a:extLst>
          </p:cNvPr>
          <p:cNvSpPr txBox="1">
            <a:spLocks/>
          </p:cNvSpPr>
          <p:nvPr/>
        </p:nvSpPr>
        <p:spPr>
          <a:xfrm>
            <a:off x="611909" y="1821485"/>
            <a:ext cx="4804535" cy="38730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4472C4"/>
              </a:buClr>
              <a:buFont typeface="Wingdings" pitchFamily="2" charset="2"/>
              <a:buNone/>
            </a:pP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Plan lifting operations </a:t>
            </a:r>
            <a:br>
              <a:rPr lang="en-GB" sz="1700" dirty="0">
                <a:solidFill>
                  <a:srgbClr val="3363A0"/>
                </a:solidFill>
                <a:latin typeface="Arial Black" panose="020B0A04020102020204"/>
              </a:rPr>
            </a:br>
            <a:r>
              <a:rPr lang="en-GB" sz="1700" dirty="0">
                <a:solidFill>
                  <a:srgbClr val="3363A0"/>
                </a:solidFill>
                <a:latin typeface="Arial Black" panose="020B0A04020102020204"/>
              </a:rPr>
              <a:t>and control the area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confirm that the equipment and load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have been inspected and are fit for purpose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only operate equipment that I am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qualified to use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establish and obey barriers and </a:t>
            </a:r>
            <a:br>
              <a:rPr lang="en-GB" sz="1700" dirty="0">
                <a:solidFill>
                  <a:prstClr val="black"/>
                </a:solidFill>
                <a:latin typeface="ShellBook" pitchFamily="2" charset="0"/>
              </a:rPr>
            </a:b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exclusion zones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</a:rPr>
              <a:t>I never walk under a suspended load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r>
              <a:rPr lang="en-GB" sz="1700" dirty="0">
                <a:solidFill>
                  <a:prstClr val="black"/>
                </a:solidFill>
                <a:latin typeface="ShellBook" pitchFamily="2" charset="0"/>
                <a:hlinkClick r:id="rId2"/>
              </a:rPr>
              <a:t>LSR Safe Mechanical Lifting</a:t>
            </a: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</a:pPr>
            <a:endParaRPr lang="en-GB" sz="1700" dirty="0">
              <a:solidFill>
                <a:prstClr val="black"/>
              </a:solidFill>
              <a:latin typeface="ShellBook" pitchFamily="2" charset="0"/>
            </a:endParaRPr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Clr>
                <a:srgbClr val="3363A0"/>
              </a:buClr>
              <a:buFont typeface="Wingdings" pitchFamily="2" charset="2"/>
              <a:buNone/>
            </a:pPr>
            <a:br>
              <a:rPr lang="en-GB" sz="1700" dirty="0">
                <a:solidFill>
                  <a:srgbClr val="ED7D31"/>
                </a:solidFill>
                <a:latin typeface="ShellBook" pitchFamily="2" charset="0"/>
              </a:rPr>
            </a:br>
            <a:endParaRPr lang="en-GB" sz="1700" dirty="0">
              <a:solidFill>
                <a:srgbClr val="ED7D31"/>
              </a:solidFill>
              <a:latin typeface="ShellBook" pitchFamily="2" charset="0"/>
            </a:endParaRPr>
          </a:p>
        </p:txBody>
      </p:sp>
      <p:pic>
        <p:nvPicPr>
          <p:cNvPr id="8" name="Picture 7" descr="Safe Mechanical Lifting icon">
            <a:extLst>
              <a:ext uri="{FF2B5EF4-FFF2-40B4-BE49-F238E27FC236}">
                <a16:creationId xmlns:a16="http://schemas.microsoft.com/office/drawing/2014/main" id="{E4F92C4D-10D0-4E92-64D5-BC06B7A0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789" y="1677142"/>
            <a:ext cx="4724400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1CE34-3831-6948-98B4-2E2E5247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914" y="6324145"/>
            <a:ext cx="1016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ED0B0C-F367-6C0F-8940-5E765ADE5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14" y="6324145"/>
            <a:ext cx="101600" cy="1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41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01c6f66-4d75-4854-8d6b-6966a9968bac}" enabled="0" method="" siteId="{301c6f66-4d75-4854-8d6b-6966a9968b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603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Black</vt:lpstr>
      <vt:lpstr>ShellBook</vt:lpstr>
      <vt:lpstr>ShellLight</vt:lpstr>
      <vt:lpstr>Wingdings</vt:lpstr>
      <vt:lpstr>Office Theme</vt:lpstr>
      <vt:lpstr>9 Life Saving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Hlela, Hlengiwe</dc:creator>
  <cp:lastModifiedBy>Fica, Yanela</cp:lastModifiedBy>
  <cp:revision>5</cp:revision>
  <dcterms:created xsi:type="dcterms:W3CDTF">2025-03-18T09:04:55Z</dcterms:created>
  <dcterms:modified xsi:type="dcterms:W3CDTF">2025-10-15T11:48:14Z</dcterms:modified>
</cp:coreProperties>
</file>