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3"/>
  </p:notesMasterIdLst>
  <p:sldIdLst>
    <p:sldId id="297" r:id="rId5"/>
    <p:sldId id="301" r:id="rId6"/>
    <p:sldId id="2147470648" r:id="rId7"/>
    <p:sldId id="2147470658" r:id="rId8"/>
    <p:sldId id="2147470649" r:id="rId9"/>
    <p:sldId id="2147470650" r:id="rId10"/>
    <p:sldId id="2147470662" r:id="rId11"/>
    <p:sldId id="2147470652" r:id="rId12"/>
    <p:sldId id="2147470653" r:id="rId13"/>
    <p:sldId id="2147470654" r:id="rId14"/>
    <p:sldId id="2147470651" r:id="rId15"/>
    <p:sldId id="2147470667" r:id="rId16"/>
    <p:sldId id="2147470665" r:id="rId17"/>
    <p:sldId id="2147470666" r:id="rId18"/>
    <p:sldId id="2147470664" r:id="rId19"/>
    <p:sldId id="2147470660" r:id="rId20"/>
    <p:sldId id="2147470661" r:id="rId21"/>
    <p:sldId id="2147470663"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B101EF-4CBC-43C5-BE22-7DD1178733C8}" v="15" dt="2026-01-08T09:42:53.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2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 Melanie" userId="3732d1eb-c343-4bb9-aab9-8e44a859d8d0" providerId="ADAL" clId="{413E3C9D-E496-4A2A-A60A-3B5025953043}"/>
    <pc:docChg chg="addSld delSld modSld">
      <pc:chgData name="Francis, Melanie" userId="3732d1eb-c343-4bb9-aab9-8e44a859d8d0" providerId="ADAL" clId="{413E3C9D-E496-4A2A-A60A-3B5025953043}" dt="2026-01-08T09:42:51.580" v="201" actId="20577"/>
      <pc:docMkLst>
        <pc:docMk/>
      </pc:docMkLst>
      <pc:sldChg chg="modSp mod">
        <pc:chgData name="Francis, Melanie" userId="3732d1eb-c343-4bb9-aab9-8e44a859d8d0" providerId="ADAL" clId="{413E3C9D-E496-4A2A-A60A-3B5025953043}" dt="2026-01-08T09:33:38.077" v="65" actId="255"/>
        <pc:sldMkLst>
          <pc:docMk/>
          <pc:sldMk cId="0" sldId="301"/>
        </pc:sldMkLst>
        <pc:spChg chg="mod">
          <ac:chgData name="Francis, Melanie" userId="3732d1eb-c343-4bb9-aab9-8e44a859d8d0" providerId="ADAL" clId="{413E3C9D-E496-4A2A-A60A-3B5025953043}" dt="2026-01-08T09:33:38.077" v="65" actId="255"/>
          <ac:spMkLst>
            <pc:docMk/>
            <pc:sldMk cId="0" sldId="301"/>
            <ac:spMk id="8194" creationId="{2B5A3457-A4D3-A8E1-EA09-2D6AD3674BA8}"/>
          </ac:spMkLst>
        </pc:spChg>
        <pc:spChg chg="mod">
          <ac:chgData name="Francis, Melanie" userId="3732d1eb-c343-4bb9-aab9-8e44a859d8d0" providerId="ADAL" clId="{413E3C9D-E496-4A2A-A60A-3B5025953043}" dt="2026-01-08T09:27:21.501" v="24" actId="2711"/>
          <ac:spMkLst>
            <pc:docMk/>
            <pc:sldMk cId="0" sldId="301"/>
            <ac:spMk id="8196" creationId="{DD606F4F-84E9-EDA1-379E-D49E5BF3AA4D}"/>
          </ac:spMkLst>
        </pc:spChg>
      </pc:sldChg>
      <pc:sldChg chg="addSp modSp mod">
        <pc:chgData name="Francis, Melanie" userId="3732d1eb-c343-4bb9-aab9-8e44a859d8d0" providerId="ADAL" clId="{413E3C9D-E496-4A2A-A60A-3B5025953043}" dt="2026-01-08T09:33:45.070" v="66" actId="255"/>
        <pc:sldMkLst>
          <pc:docMk/>
          <pc:sldMk cId="4221816866" sldId="2147470648"/>
        </pc:sldMkLst>
        <pc:spChg chg="mod">
          <ac:chgData name="Francis, Melanie" userId="3732d1eb-c343-4bb9-aab9-8e44a859d8d0" providerId="ADAL" clId="{413E3C9D-E496-4A2A-A60A-3B5025953043}" dt="2026-01-08T09:33:45.070" v="66" actId="255"/>
          <ac:spMkLst>
            <pc:docMk/>
            <pc:sldMk cId="4221816866" sldId="2147470648"/>
            <ac:spMk id="3" creationId="{2587DCF2-DAA7-304D-DFB9-BBB524A08852}"/>
          </ac:spMkLst>
        </pc:spChg>
        <pc:spChg chg="add mod">
          <ac:chgData name="Francis, Melanie" userId="3732d1eb-c343-4bb9-aab9-8e44a859d8d0" providerId="ADAL" clId="{413E3C9D-E496-4A2A-A60A-3B5025953043}" dt="2026-01-08T09:26:27.645" v="22" actId="1076"/>
          <ac:spMkLst>
            <pc:docMk/>
            <pc:sldMk cId="4221816866" sldId="2147470648"/>
            <ac:spMk id="4" creationId="{A3E45B8C-817E-40A4-3869-21B03F57AC3E}"/>
          </ac:spMkLst>
        </pc:spChg>
        <pc:picChg chg="add">
          <ac:chgData name="Francis, Melanie" userId="3732d1eb-c343-4bb9-aab9-8e44a859d8d0" providerId="ADAL" clId="{413E3C9D-E496-4A2A-A60A-3B5025953043}" dt="2026-01-08T09:26:06.265" v="20"/>
          <ac:picMkLst>
            <pc:docMk/>
            <pc:sldMk cId="4221816866" sldId="2147470648"/>
            <ac:picMk id="2" creationId="{9139D8C7-FF04-EBDD-BBF6-6635BEB6B4FA}"/>
          </ac:picMkLst>
        </pc:picChg>
      </pc:sldChg>
      <pc:sldChg chg="modSp mod modNotesTx">
        <pc:chgData name="Francis, Melanie" userId="3732d1eb-c343-4bb9-aab9-8e44a859d8d0" providerId="ADAL" clId="{413E3C9D-E496-4A2A-A60A-3B5025953043}" dt="2026-01-08T09:42:51.580" v="201" actId="20577"/>
        <pc:sldMkLst>
          <pc:docMk/>
          <pc:sldMk cId="38672921" sldId="2147470649"/>
        </pc:sldMkLst>
        <pc:spChg chg="mod">
          <ac:chgData name="Francis, Melanie" userId="3732d1eb-c343-4bb9-aab9-8e44a859d8d0" providerId="ADAL" clId="{413E3C9D-E496-4A2A-A60A-3B5025953043}" dt="2026-01-08T09:34:05.999" v="69" actId="255"/>
          <ac:spMkLst>
            <pc:docMk/>
            <pc:sldMk cId="38672921" sldId="2147470649"/>
            <ac:spMk id="2" creationId="{DB2B3505-99A5-403F-0FE9-E2B07594D5B6}"/>
          </ac:spMkLst>
        </pc:spChg>
        <pc:spChg chg="mod">
          <ac:chgData name="Francis, Melanie" userId="3732d1eb-c343-4bb9-aab9-8e44a859d8d0" providerId="ADAL" clId="{413E3C9D-E496-4A2A-A60A-3B5025953043}" dt="2026-01-08T09:41:08.416" v="200" actId="14100"/>
          <ac:spMkLst>
            <pc:docMk/>
            <pc:sldMk cId="38672921" sldId="2147470649"/>
            <ac:spMk id="4" creationId="{27100F88-08C8-3602-9099-44EA94990B36}"/>
          </ac:spMkLst>
        </pc:spChg>
      </pc:sldChg>
      <pc:sldChg chg="modSp mod">
        <pc:chgData name="Francis, Melanie" userId="3732d1eb-c343-4bb9-aab9-8e44a859d8d0" providerId="ADAL" clId="{413E3C9D-E496-4A2A-A60A-3B5025953043}" dt="2026-01-08T09:34:14.821" v="70" actId="255"/>
        <pc:sldMkLst>
          <pc:docMk/>
          <pc:sldMk cId="3347827257" sldId="2147470650"/>
        </pc:sldMkLst>
        <pc:spChg chg="mod">
          <ac:chgData name="Francis, Melanie" userId="3732d1eb-c343-4bb9-aab9-8e44a859d8d0" providerId="ADAL" clId="{413E3C9D-E496-4A2A-A60A-3B5025953043}" dt="2026-01-08T09:34:14.821" v="70" actId="255"/>
          <ac:spMkLst>
            <pc:docMk/>
            <pc:sldMk cId="3347827257" sldId="2147470650"/>
            <ac:spMk id="2" creationId="{D62BA983-7DF7-E4D6-1344-0277B9FE7ECC}"/>
          </ac:spMkLst>
        </pc:spChg>
        <pc:spChg chg="mod">
          <ac:chgData name="Francis, Melanie" userId="3732d1eb-c343-4bb9-aab9-8e44a859d8d0" providerId="ADAL" clId="{413E3C9D-E496-4A2A-A60A-3B5025953043}" dt="2026-01-08T09:30:03.448" v="42" actId="2711"/>
          <ac:spMkLst>
            <pc:docMk/>
            <pc:sldMk cId="3347827257" sldId="2147470650"/>
            <ac:spMk id="9" creationId="{CCB4A999-1B19-24B7-4971-F34D2C2DBBA2}"/>
          </ac:spMkLst>
        </pc:spChg>
        <pc:spChg chg="mod">
          <ac:chgData name="Francis, Melanie" userId="3732d1eb-c343-4bb9-aab9-8e44a859d8d0" providerId="ADAL" clId="{413E3C9D-E496-4A2A-A60A-3B5025953043}" dt="2026-01-08T09:29:45.734" v="41" actId="2711"/>
          <ac:spMkLst>
            <pc:docMk/>
            <pc:sldMk cId="3347827257" sldId="2147470650"/>
            <ac:spMk id="13" creationId="{139BEC69-438C-5D05-CE9D-EA063C8E06D6}"/>
          </ac:spMkLst>
        </pc:spChg>
        <pc:graphicFrameChg chg="mod">
          <ac:chgData name="Francis, Melanie" userId="3732d1eb-c343-4bb9-aab9-8e44a859d8d0" providerId="ADAL" clId="{413E3C9D-E496-4A2A-A60A-3B5025953043}" dt="2026-01-08T09:29:30.930" v="40" actId="2711"/>
          <ac:graphicFrameMkLst>
            <pc:docMk/>
            <pc:sldMk cId="3347827257" sldId="2147470650"/>
            <ac:graphicFrameMk id="15" creationId="{00000000-0008-0000-0200-000002000000}"/>
          </ac:graphicFrameMkLst>
        </pc:graphicFrameChg>
      </pc:sldChg>
      <pc:sldChg chg="modSp mod">
        <pc:chgData name="Francis, Melanie" userId="3732d1eb-c343-4bb9-aab9-8e44a859d8d0" providerId="ADAL" clId="{413E3C9D-E496-4A2A-A60A-3B5025953043}" dt="2026-01-08T09:35:44.702" v="81" actId="2711"/>
        <pc:sldMkLst>
          <pc:docMk/>
          <pc:sldMk cId="3022122363" sldId="2147470651"/>
        </pc:sldMkLst>
        <pc:spChg chg="mod">
          <ac:chgData name="Francis, Melanie" userId="3732d1eb-c343-4bb9-aab9-8e44a859d8d0" providerId="ADAL" clId="{413E3C9D-E496-4A2A-A60A-3B5025953043}" dt="2026-01-08T09:35:36.826" v="80" actId="255"/>
          <ac:spMkLst>
            <pc:docMk/>
            <pc:sldMk cId="3022122363" sldId="2147470651"/>
            <ac:spMk id="2" creationId="{ACD419DB-DA59-9B97-9C3E-AF14E2CF76A8}"/>
          </ac:spMkLst>
        </pc:spChg>
        <pc:spChg chg="mod">
          <ac:chgData name="Francis, Melanie" userId="3732d1eb-c343-4bb9-aab9-8e44a859d8d0" providerId="ADAL" clId="{413E3C9D-E496-4A2A-A60A-3B5025953043}" dt="2026-01-08T09:35:44.702" v="81" actId="2711"/>
          <ac:spMkLst>
            <pc:docMk/>
            <pc:sldMk cId="3022122363" sldId="2147470651"/>
            <ac:spMk id="3" creationId="{99F1BAD0-561E-8838-7E7E-560FE7BF0DFE}"/>
          </ac:spMkLst>
        </pc:spChg>
      </pc:sldChg>
      <pc:sldChg chg="modSp mod">
        <pc:chgData name="Francis, Melanie" userId="3732d1eb-c343-4bb9-aab9-8e44a859d8d0" providerId="ADAL" clId="{413E3C9D-E496-4A2A-A60A-3B5025953043}" dt="2026-01-08T09:34:40.968" v="74" actId="255"/>
        <pc:sldMkLst>
          <pc:docMk/>
          <pc:sldMk cId="1487261165" sldId="2147470652"/>
        </pc:sldMkLst>
        <pc:spChg chg="mod">
          <ac:chgData name="Francis, Melanie" userId="3732d1eb-c343-4bb9-aab9-8e44a859d8d0" providerId="ADAL" clId="{413E3C9D-E496-4A2A-A60A-3B5025953043}" dt="2026-01-08T09:34:40.968" v="74" actId="255"/>
          <ac:spMkLst>
            <pc:docMk/>
            <pc:sldMk cId="1487261165" sldId="2147470652"/>
            <ac:spMk id="2" creationId="{6FE34B9A-DA17-6221-B9F2-D51CFFDE49F5}"/>
          </ac:spMkLst>
        </pc:spChg>
        <pc:spChg chg="mod">
          <ac:chgData name="Francis, Melanie" userId="3732d1eb-c343-4bb9-aab9-8e44a859d8d0" providerId="ADAL" clId="{413E3C9D-E496-4A2A-A60A-3B5025953043}" dt="2026-01-08T09:31:49.408" v="54" actId="2711"/>
          <ac:spMkLst>
            <pc:docMk/>
            <pc:sldMk cId="1487261165" sldId="2147470652"/>
            <ac:spMk id="3" creationId="{CDC81462-91D2-563E-5500-64E16C9E79E2}"/>
          </ac:spMkLst>
        </pc:spChg>
        <pc:spChg chg="mod">
          <ac:chgData name="Francis, Melanie" userId="3732d1eb-c343-4bb9-aab9-8e44a859d8d0" providerId="ADAL" clId="{413E3C9D-E496-4A2A-A60A-3B5025953043}" dt="2026-01-08T09:31:55.878" v="55" actId="2711"/>
          <ac:spMkLst>
            <pc:docMk/>
            <pc:sldMk cId="1487261165" sldId="2147470652"/>
            <ac:spMk id="4" creationId="{2999A5BA-B600-5D3A-E793-B52559051986}"/>
          </ac:spMkLst>
        </pc:spChg>
      </pc:sldChg>
      <pc:sldChg chg="modSp mod">
        <pc:chgData name="Francis, Melanie" userId="3732d1eb-c343-4bb9-aab9-8e44a859d8d0" providerId="ADAL" clId="{413E3C9D-E496-4A2A-A60A-3B5025953043}" dt="2026-01-08T09:35:14.155" v="77" actId="255"/>
        <pc:sldMkLst>
          <pc:docMk/>
          <pc:sldMk cId="41764029" sldId="2147470653"/>
        </pc:sldMkLst>
        <pc:spChg chg="mod">
          <ac:chgData name="Francis, Melanie" userId="3732d1eb-c343-4bb9-aab9-8e44a859d8d0" providerId="ADAL" clId="{413E3C9D-E496-4A2A-A60A-3B5025953043}" dt="2026-01-08T09:35:03.064" v="76" actId="255"/>
          <ac:spMkLst>
            <pc:docMk/>
            <pc:sldMk cId="41764029" sldId="2147470653"/>
            <ac:spMk id="2" creationId="{9B6CBE3E-A891-42DE-52B2-B7DB1767868A}"/>
          </ac:spMkLst>
        </pc:spChg>
        <pc:spChg chg="mod">
          <ac:chgData name="Francis, Melanie" userId="3732d1eb-c343-4bb9-aab9-8e44a859d8d0" providerId="ADAL" clId="{413E3C9D-E496-4A2A-A60A-3B5025953043}" dt="2026-01-08T09:35:14.155" v="77" actId="255"/>
          <ac:spMkLst>
            <pc:docMk/>
            <pc:sldMk cId="41764029" sldId="2147470653"/>
            <ac:spMk id="4" creationId="{C2B7A151-38E7-B87F-7CF3-D11693E04835}"/>
          </ac:spMkLst>
        </pc:spChg>
      </pc:sldChg>
      <pc:sldChg chg="modSp mod">
        <pc:chgData name="Francis, Melanie" userId="3732d1eb-c343-4bb9-aab9-8e44a859d8d0" providerId="ADAL" clId="{413E3C9D-E496-4A2A-A60A-3B5025953043}" dt="2026-01-08T09:35:22.409" v="78" actId="255"/>
        <pc:sldMkLst>
          <pc:docMk/>
          <pc:sldMk cId="1008313636" sldId="2147470654"/>
        </pc:sldMkLst>
        <pc:spChg chg="mod">
          <ac:chgData name="Francis, Melanie" userId="3732d1eb-c343-4bb9-aab9-8e44a859d8d0" providerId="ADAL" clId="{413E3C9D-E496-4A2A-A60A-3B5025953043}" dt="2026-01-08T09:35:22.409" v="78" actId="255"/>
          <ac:spMkLst>
            <pc:docMk/>
            <pc:sldMk cId="1008313636" sldId="2147470654"/>
            <ac:spMk id="2" creationId="{3F9A3405-97C2-3547-7E00-5EABAD673245}"/>
          </ac:spMkLst>
        </pc:spChg>
        <pc:spChg chg="mod">
          <ac:chgData name="Francis, Melanie" userId="3732d1eb-c343-4bb9-aab9-8e44a859d8d0" providerId="ADAL" clId="{413E3C9D-E496-4A2A-A60A-3B5025953043}" dt="2026-01-08T09:33:23.444" v="64" actId="255"/>
          <ac:spMkLst>
            <pc:docMk/>
            <pc:sldMk cId="1008313636" sldId="2147470654"/>
            <ac:spMk id="3" creationId="{61EE5689-9E2D-899B-9F80-A5C13C026098}"/>
          </ac:spMkLst>
        </pc:spChg>
      </pc:sldChg>
      <pc:sldChg chg="del">
        <pc:chgData name="Francis, Melanie" userId="3732d1eb-c343-4bb9-aab9-8e44a859d8d0" providerId="ADAL" clId="{413E3C9D-E496-4A2A-A60A-3B5025953043}" dt="2026-01-08T09:24:02.902" v="15" actId="47"/>
        <pc:sldMkLst>
          <pc:docMk/>
          <pc:sldMk cId="99144203" sldId="2147470657"/>
        </pc:sldMkLst>
      </pc:sldChg>
      <pc:sldChg chg="modSp mod">
        <pc:chgData name="Francis, Melanie" userId="3732d1eb-c343-4bb9-aab9-8e44a859d8d0" providerId="ADAL" clId="{413E3C9D-E496-4A2A-A60A-3B5025953043}" dt="2026-01-08T09:33:52.758" v="67" actId="255"/>
        <pc:sldMkLst>
          <pc:docMk/>
          <pc:sldMk cId="3995358432" sldId="2147470658"/>
        </pc:sldMkLst>
        <pc:spChg chg="mod">
          <ac:chgData name="Francis, Melanie" userId="3732d1eb-c343-4bb9-aab9-8e44a859d8d0" providerId="ADAL" clId="{413E3C9D-E496-4A2A-A60A-3B5025953043}" dt="2026-01-08T09:33:52.758" v="67" actId="255"/>
          <ac:spMkLst>
            <pc:docMk/>
            <pc:sldMk cId="3995358432" sldId="2147470658"/>
            <ac:spMk id="2" creationId="{D8576103-93B7-7C35-A551-8369B0A34F78}"/>
          </ac:spMkLst>
        </pc:spChg>
        <pc:spChg chg="mod">
          <ac:chgData name="Francis, Melanie" userId="3732d1eb-c343-4bb9-aab9-8e44a859d8d0" providerId="ADAL" clId="{413E3C9D-E496-4A2A-A60A-3B5025953043}" dt="2026-01-08T09:28:02.651" v="29" actId="404"/>
          <ac:spMkLst>
            <pc:docMk/>
            <pc:sldMk cId="3995358432" sldId="2147470658"/>
            <ac:spMk id="3" creationId="{2580F5AB-DB3F-D36D-9A54-369A6DBE70CF}"/>
          </ac:spMkLst>
        </pc:spChg>
      </pc:sldChg>
      <pc:sldChg chg="modSp mod">
        <pc:chgData name="Francis, Melanie" userId="3732d1eb-c343-4bb9-aab9-8e44a859d8d0" providerId="ADAL" clId="{413E3C9D-E496-4A2A-A60A-3B5025953043}" dt="2026-01-08T09:34:24.518" v="72" actId="255"/>
        <pc:sldMkLst>
          <pc:docMk/>
          <pc:sldMk cId="1937191564" sldId="2147470662"/>
        </pc:sldMkLst>
        <pc:spChg chg="mod">
          <ac:chgData name="Francis, Melanie" userId="3732d1eb-c343-4bb9-aab9-8e44a859d8d0" providerId="ADAL" clId="{413E3C9D-E496-4A2A-A60A-3B5025953043}" dt="2026-01-08T09:34:24.518" v="72" actId="255"/>
          <ac:spMkLst>
            <pc:docMk/>
            <pc:sldMk cId="1937191564" sldId="2147470662"/>
            <ac:spMk id="2" creationId="{730BAAFE-658A-C41E-7DAF-C7ABFABECADD}"/>
          </ac:spMkLst>
        </pc:spChg>
        <pc:spChg chg="mod">
          <ac:chgData name="Francis, Melanie" userId="3732d1eb-c343-4bb9-aab9-8e44a859d8d0" providerId="ADAL" clId="{413E3C9D-E496-4A2A-A60A-3B5025953043}" dt="2026-01-08T09:30:50.341" v="48" actId="2711"/>
          <ac:spMkLst>
            <pc:docMk/>
            <pc:sldMk cId="1937191564" sldId="2147470662"/>
            <ac:spMk id="3" creationId="{B7914702-911D-3A02-E27A-B28A535AD98E}"/>
          </ac:spMkLst>
        </pc:spChg>
        <pc:spChg chg="mod">
          <ac:chgData name="Francis, Melanie" userId="3732d1eb-c343-4bb9-aab9-8e44a859d8d0" providerId="ADAL" clId="{413E3C9D-E496-4A2A-A60A-3B5025953043}" dt="2026-01-08T09:31:27.308" v="51" actId="255"/>
          <ac:spMkLst>
            <pc:docMk/>
            <pc:sldMk cId="1937191564" sldId="2147470662"/>
            <ac:spMk id="9" creationId="{0EF74AE2-AE03-50DC-D727-6A3E3428BCB9}"/>
          </ac:spMkLst>
        </pc:spChg>
        <pc:graphicFrameChg chg="mod">
          <ac:chgData name="Francis, Melanie" userId="3732d1eb-c343-4bb9-aab9-8e44a859d8d0" providerId="ADAL" clId="{413E3C9D-E496-4A2A-A60A-3B5025953043}" dt="2026-01-08T09:30:42.555" v="47"/>
          <ac:graphicFrameMkLst>
            <pc:docMk/>
            <pc:sldMk cId="1937191564" sldId="2147470662"/>
            <ac:graphicFrameMk id="4" creationId="{00000000-0008-0000-0300-000002000000}"/>
          </ac:graphicFrameMkLst>
        </pc:graphicFrameChg>
      </pc:sldChg>
      <pc:sldChg chg="del">
        <pc:chgData name="Francis, Melanie" userId="3732d1eb-c343-4bb9-aab9-8e44a859d8d0" providerId="ADAL" clId="{413E3C9D-E496-4A2A-A60A-3B5025953043}" dt="2026-01-08T09:24:48.392" v="18" actId="2696"/>
        <pc:sldMkLst>
          <pc:docMk/>
          <pc:sldMk cId="2278564371" sldId="2147470664"/>
        </pc:sldMkLst>
      </pc:sldChg>
      <pc:sldChg chg="add">
        <pc:chgData name="Francis, Melanie" userId="3732d1eb-c343-4bb9-aab9-8e44a859d8d0" providerId="ADAL" clId="{413E3C9D-E496-4A2A-A60A-3B5025953043}" dt="2026-01-08T09:24:55.416" v="19"/>
        <pc:sldMkLst>
          <pc:docMk/>
          <pc:sldMk cId="4243469743" sldId="2147470664"/>
        </pc:sldMkLst>
      </pc:sldChg>
      <pc:sldChg chg="add">
        <pc:chgData name="Francis, Melanie" userId="3732d1eb-c343-4bb9-aab9-8e44a859d8d0" providerId="ADAL" clId="{413E3C9D-E496-4A2A-A60A-3B5025953043}" dt="2026-01-08T09:24:34.269" v="17"/>
        <pc:sldMkLst>
          <pc:docMk/>
          <pc:sldMk cId="1986512812" sldId="2147470665"/>
        </pc:sldMkLst>
      </pc:sldChg>
      <pc:sldChg chg="del">
        <pc:chgData name="Francis, Melanie" userId="3732d1eb-c343-4bb9-aab9-8e44a859d8d0" providerId="ADAL" clId="{413E3C9D-E496-4A2A-A60A-3B5025953043}" dt="2026-01-08T09:24:26.740" v="16" actId="2696"/>
        <pc:sldMkLst>
          <pc:docMk/>
          <pc:sldMk cId="2487913306" sldId="2147470665"/>
        </pc:sldMkLst>
      </pc:sldChg>
      <pc:sldChg chg="add">
        <pc:chgData name="Francis, Melanie" userId="3732d1eb-c343-4bb9-aab9-8e44a859d8d0" providerId="ADAL" clId="{413E3C9D-E496-4A2A-A60A-3B5025953043}" dt="2026-01-08T09:24:55.416" v="19"/>
        <pc:sldMkLst>
          <pc:docMk/>
          <pc:sldMk cId="149945841" sldId="2147470666"/>
        </pc:sldMkLst>
      </pc:sldChg>
      <pc:sldChg chg="del">
        <pc:chgData name="Francis, Melanie" userId="3732d1eb-c343-4bb9-aab9-8e44a859d8d0" providerId="ADAL" clId="{413E3C9D-E496-4A2A-A60A-3B5025953043}" dt="2026-01-08T09:24:48.392" v="18" actId="2696"/>
        <pc:sldMkLst>
          <pc:docMk/>
          <pc:sldMk cId="2512391303" sldId="214747066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b="1" dirty="0">
                <a:latin typeface="Arial" panose="020B0604020202020204" pitchFamily="34" charset="0"/>
                <a:cs typeface="Arial" panose="020B0604020202020204" pitchFamily="34" charset="0"/>
              </a:rPr>
              <a:t>Historical  Safety Performance</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80927384076991E-2"/>
          <c:y val="8.8384594070379602E-2"/>
          <c:w val="0.90286351706036749"/>
          <c:h val="0.7346696061777922"/>
        </c:manualLayout>
      </c:layout>
      <c:barChart>
        <c:barDir val="col"/>
        <c:grouping val="stacked"/>
        <c:varyColors val="0"/>
        <c:ser>
          <c:idx val="0"/>
          <c:order val="0"/>
          <c:tx>
            <c:strRef>
              <c:f>Sheet1!$B$1</c:f>
              <c:strCache>
                <c:ptCount val="1"/>
                <c:pt idx="0">
                  <c:v>TRC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Sheet1!$B$2:$B$4</c:f>
              <c:numCache>
                <c:formatCode>General</c:formatCode>
                <c:ptCount val="3"/>
                <c:pt idx="0">
                  <c:v>3</c:v>
                </c:pt>
                <c:pt idx="1">
                  <c:v>1</c:v>
                </c:pt>
                <c:pt idx="2">
                  <c:v>2</c:v>
                </c:pt>
              </c:numCache>
            </c:numRef>
          </c:val>
          <c:extLst>
            <c:ext xmlns:c16="http://schemas.microsoft.com/office/drawing/2014/chart" uri="{C3380CC4-5D6E-409C-BE32-E72D297353CC}">
              <c16:uniqueId val="{00000000-3F9A-4C34-83A0-B9B8DF8425CA}"/>
            </c:ext>
          </c:extLst>
        </c:ser>
        <c:ser>
          <c:idx val="1"/>
          <c:order val="1"/>
          <c:tx>
            <c:strRef>
              <c:f>Sheet1!$C$1</c:f>
              <c:strCache>
                <c:ptCount val="1"/>
                <c:pt idx="0">
                  <c:v>HiPo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Sheet1!$C$2:$C$4</c:f>
              <c:numCache>
                <c:formatCode>General</c:formatCode>
                <c:ptCount val="3"/>
                <c:pt idx="0">
                  <c:v>2</c:v>
                </c:pt>
                <c:pt idx="1">
                  <c:v>4</c:v>
                </c:pt>
                <c:pt idx="2">
                  <c:v>1</c:v>
                </c:pt>
              </c:numCache>
            </c:numRef>
          </c:val>
          <c:extLst>
            <c:ext xmlns:c16="http://schemas.microsoft.com/office/drawing/2014/chart" uri="{C3380CC4-5D6E-409C-BE32-E72D297353CC}">
              <c16:uniqueId val="{00000001-3F9A-4C34-83A0-B9B8DF8425CA}"/>
            </c:ext>
          </c:extLst>
        </c:ser>
        <c:ser>
          <c:idx val="2"/>
          <c:order val="2"/>
          <c:tx>
            <c:strRef>
              <c:f>Sheet1!$D$1</c:f>
              <c:strCache>
                <c:ptCount val="1"/>
                <c:pt idx="0">
                  <c:v>FACs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Sheet1!$D$2:$D$4</c:f>
              <c:numCache>
                <c:formatCode>General</c:formatCode>
                <c:ptCount val="3"/>
                <c:pt idx="0">
                  <c:v>6</c:v>
                </c:pt>
                <c:pt idx="1">
                  <c:v>4</c:v>
                </c:pt>
                <c:pt idx="2">
                  <c:v>2</c:v>
                </c:pt>
              </c:numCache>
            </c:numRef>
          </c:val>
          <c:extLst>
            <c:ext xmlns:c16="http://schemas.microsoft.com/office/drawing/2014/chart" uri="{C3380CC4-5D6E-409C-BE32-E72D297353CC}">
              <c16:uniqueId val="{00000002-3F9A-4C34-83A0-B9B8DF8425CA}"/>
            </c:ext>
          </c:extLst>
        </c:ser>
        <c:ser>
          <c:idx val="3"/>
          <c:order val="3"/>
          <c:tx>
            <c:strRef>
              <c:f>Sheet1!$E$1</c:f>
              <c:strCache>
                <c:ptCount val="1"/>
                <c:pt idx="0">
                  <c:v>MVA</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2023</c:v>
                </c:pt>
                <c:pt idx="1">
                  <c:v>2024</c:v>
                </c:pt>
                <c:pt idx="2">
                  <c:v>2025</c:v>
                </c:pt>
              </c:numCache>
            </c:numRef>
          </c:cat>
          <c:val>
            <c:numRef>
              <c:f>Sheet1!$E$2:$E$4</c:f>
              <c:numCache>
                <c:formatCode>General</c:formatCode>
                <c:ptCount val="3"/>
                <c:pt idx="0">
                  <c:v>11</c:v>
                </c:pt>
                <c:pt idx="1">
                  <c:v>10</c:v>
                </c:pt>
                <c:pt idx="2">
                  <c:v>11</c:v>
                </c:pt>
              </c:numCache>
            </c:numRef>
          </c:val>
          <c:extLst>
            <c:ext xmlns:c16="http://schemas.microsoft.com/office/drawing/2014/chart" uri="{C3380CC4-5D6E-409C-BE32-E72D297353CC}">
              <c16:uniqueId val="{00000003-3F9A-4C34-83A0-B9B8DF8425CA}"/>
            </c:ext>
          </c:extLst>
        </c:ser>
        <c:dLbls>
          <c:showLegendKey val="0"/>
          <c:showVal val="0"/>
          <c:showCatName val="0"/>
          <c:showSerName val="0"/>
          <c:showPercent val="0"/>
          <c:showBubbleSize val="0"/>
        </c:dLbls>
        <c:gapWidth val="150"/>
        <c:overlap val="100"/>
        <c:axId val="612443504"/>
        <c:axId val="612434976"/>
      </c:barChart>
      <c:catAx>
        <c:axId val="61244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434976"/>
        <c:crosses val="autoZero"/>
        <c:auto val="1"/>
        <c:lblAlgn val="ctr"/>
        <c:lblOffset val="100"/>
        <c:noMultiLvlLbl val="0"/>
      </c:catAx>
      <c:valAx>
        <c:axId val="61243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44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ln>
                  <a:noFill/>
                </a:ln>
                <a:solidFill>
                  <a:schemeClr val="tx1">
                    <a:alpha val="81000"/>
                  </a:schemeClr>
                </a:solidFill>
                <a:latin typeface="Arial" panose="020B0604020202020204" pitchFamily="34" charset="0"/>
                <a:ea typeface="+mn-ea"/>
                <a:cs typeface="Arial" panose="020B0604020202020204" pitchFamily="34" charset="0"/>
              </a:defRPr>
            </a:pPr>
            <a:r>
              <a:rPr lang="en-GB">
                <a:latin typeface="Arial" panose="020B0604020202020204" pitchFamily="34" charset="0"/>
                <a:cs typeface="Arial" panose="020B0604020202020204" pitchFamily="34" charset="0"/>
              </a:rPr>
              <a:t>LOPC Historical Data</a:t>
            </a:r>
          </a:p>
        </c:rich>
      </c:tx>
      <c:overlay val="0"/>
      <c:spPr>
        <a:noFill/>
        <a:ln>
          <a:noFill/>
        </a:ln>
        <a:effectLst/>
      </c:spPr>
      <c:txPr>
        <a:bodyPr rot="0" spcFirstLastPara="1" vertOverflow="ellipsis" vert="horz" wrap="square" anchor="ctr" anchorCtr="1"/>
        <a:lstStyle/>
        <a:p>
          <a:pPr>
            <a:defRPr sz="1400" b="0" i="0" u="none" strike="noStrike" kern="1200" spc="0" baseline="0">
              <a:ln>
                <a:noFill/>
              </a:ln>
              <a:solidFill>
                <a:schemeClr val="tx1">
                  <a:alpha val="81000"/>
                </a:schemeClr>
              </a:solidFill>
              <a:latin typeface="Arial" panose="020B0604020202020204" pitchFamily="34" charset="0"/>
              <a:ea typeface="+mn-ea"/>
              <a:cs typeface="Arial" panose="020B0604020202020204" pitchFamily="34" charset="0"/>
            </a:defRPr>
          </a:pPr>
          <a:endParaRPr lang="en-GB"/>
        </a:p>
      </c:txPr>
    </c:title>
    <c:autoTitleDeleted val="0"/>
    <c:plotArea>
      <c:layout/>
      <c:barChart>
        <c:barDir val="col"/>
        <c:grouping val="stacked"/>
        <c:varyColors val="0"/>
        <c:ser>
          <c:idx val="0"/>
          <c:order val="0"/>
          <c:tx>
            <c:strRef>
              <c:f>'Historical Data'!$B$5</c:f>
              <c:strCache>
                <c:ptCount val="1"/>
                <c:pt idx="0">
                  <c:v>&lt;10</c:v>
                </c:pt>
              </c:strCache>
            </c:strRef>
          </c:tx>
          <c:spPr>
            <a:solidFill>
              <a:srgbClr val="00B050"/>
            </a:solidFill>
            <a:ln>
              <a:solidFill>
                <a:srgbClr val="00B050"/>
              </a:solidFill>
            </a:ln>
            <a:effectLst>
              <a:outerShdw blurRad="50800" dist="50800" dir="1200000" algn="ctr" rotWithShape="0">
                <a:srgbClr val="000000">
                  <a:alpha val="43137"/>
                </a:srgbClr>
              </a:outerShdw>
            </a:effectLst>
          </c:spPr>
          <c:invertIfNegative val="0"/>
          <c:dLbls>
            <c:spPr>
              <a:noFill/>
              <a:ln>
                <a:noFill/>
              </a:ln>
              <a:effectLst/>
            </c:spPr>
            <c:txPr>
              <a:bodyPr rot="0" spcFirstLastPara="1" vertOverflow="ellipsis" vert="horz" wrap="square" anchor="ctr" anchorCtr="1"/>
              <a:lstStyle/>
              <a:p>
                <a:pPr>
                  <a:defRPr sz="900" b="0" i="0" u="none" strike="noStrike" kern="1200" baseline="0">
                    <a:ln>
                      <a:noFill/>
                    </a:ln>
                    <a:solidFill>
                      <a:schemeClr val="tx1">
                        <a:alpha val="81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Data'!$A$6:$A$8</c:f>
              <c:strCache>
                <c:ptCount val="3"/>
                <c:pt idx="0">
                  <c:v>2023</c:v>
                </c:pt>
                <c:pt idx="1">
                  <c:v>2024</c:v>
                </c:pt>
                <c:pt idx="2">
                  <c:v>2025YTD</c:v>
                </c:pt>
              </c:strCache>
            </c:strRef>
          </c:cat>
          <c:val>
            <c:numRef>
              <c:f>'Historical Data'!$B$6:$B$8</c:f>
              <c:numCache>
                <c:formatCode>General</c:formatCode>
                <c:ptCount val="3"/>
                <c:pt idx="0">
                  <c:v>32</c:v>
                </c:pt>
                <c:pt idx="1">
                  <c:v>35</c:v>
                </c:pt>
                <c:pt idx="2">
                  <c:v>23</c:v>
                </c:pt>
              </c:numCache>
            </c:numRef>
          </c:val>
          <c:extLst>
            <c:ext xmlns:c16="http://schemas.microsoft.com/office/drawing/2014/chart" uri="{C3380CC4-5D6E-409C-BE32-E72D297353CC}">
              <c16:uniqueId val="{00000000-D93F-474F-9ED1-3B26F7BF6731}"/>
            </c:ext>
          </c:extLst>
        </c:ser>
        <c:ser>
          <c:idx val="1"/>
          <c:order val="1"/>
          <c:tx>
            <c:strRef>
              <c:f>'Historical Data'!$C$5</c:f>
              <c:strCache>
                <c:ptCount val="1"/>
                <c:pt idx="0">
                  <c:v>10-100</c:v>
                </c:pt>
              </c:strCache>
            </c:strRef>
          </c:tx>
          <c:spPr>
            <a:solidFill>
              <a:srgbClr val="FFC000"/>
            </a:solidFill>
            <a:ln>
              <a:solidFill>
                <a:srgbClr val="FFC000"/>
              </a:solidFill>
            </a:ln>
            <a:effectLst/>
          </c:spPr>
          <c:invertIfNegative val="0"/>
          <c:dLbls>
            <c:dLbl>
              <c:idx val="1"/>
              <c:layout>
                <c:manualLayout>
                  <c:x val="-2.05761316872428E-3"/>
                  <c:y val="-2.995608096004704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3F-474F-9ED1-3B26F7BF6731}"/>
                </c:ext>
              </c:extLst>
            </c:dLbl>
            <c:spPr>
              <a:noFill/>
              <a:ln>
                <a:noFill/>
              </a:ln>
              <a:effectLst/>
            </c:spPr>
            <c:txPr>
              <a:bodyPr rot="0" spcFirstLastPara="1" vertOverflow="ellipsis" vert="horz" wrap="square" anchor="ctr" anchorCtr="1"/>
              <a:lstStyle/>
              <a:p>
                <a:pPr>
                  <a:defRPr sz="900" b="0" i="0" u="none" strike="noStrike" kern="1200" baseline="0">
                    <a:ln>
                      <a:noFill/>
                    </a:ln>
                    <a:solidFill>
                      <a:schemeClr val="tx1">
                        <a:alpha val="81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Data'!$A$6:$A$8</c:f>
              <c:strCache>
                <c:ptCount val="3"/>
                <c:pt idx="0">
                  <c:v>2023</c:v>
                </c:pt>
                <c:pt idx="1">
                  <c:v>2024</c:v>
                </c:pt>
                <c:pt idx="2">
                  <c:v>2025YTD</c:v>
                </c:pt>
              </c:strCache>
            </c:strRef>
          </c:cat>
          <c:val>
            <c:numRef>
              <c:f>'Historical Data'!$C$6:$C$8</c:f>
              <c:numCache>
                <c:formatCode>General</c:formatCode>
                <c:ptCount val="3"/>
                <c:pt idx="0">
                  <c:v>5</c:v>
                </c:pt>
                <c:pt idx="1">
                  <c:v>6</c:v>
                </c:pt>
                <c:pt idx="2">
                  <c:v>3</c:v>
                </c:pt>
              </c:numCache>
            </c:numRef>
          </c:val>
          <c:extLst>
            <c:ext xmlns:c16="http://schemas.microsoft.com/office/drawing/2014/chart" uri="{C3380CC4-5D6E-409C-BE32-E72D297353CC}">
              <c16:uniqueId val="{00000002-D93F-474F-9ED1-3B26F7BF6731}"/>
            </c:ext>
          </c:extLst>
        </c:ser>
        <c:ser>
          <c:idx val="2"/>
          <c:order val="2"/>
          <c:tx>
            <c:strRef>
              <c:f>'Historical Data'!$D$5</c:f>
              <c:strCache>
                <c:ptCount val="1"/>
                <c:pt idx="0">
                  <c:v>&gt;100</c:v>
                </c:pt>
              </c:strCache>
            </c:strRef>
          </c:tx>
          <c:spPr>
            <a:solidFill>
              <a:srgbClr val="FF0000"/>
            </a:solidFill>
            <a:ln>
              <a:solidFill>
                <a:srgbClr val="FF0000"/>
              </a:solidFill>
            </a:ln>
            <a:effectLst/>
          </c:spPr>
          <c:invertIfNegative val="0"/>
          <c:dLbls>
            <c:dLbl>
              <c:idx val="0"/>
              <c:layout>
                <c:manualLayout>
                  <c:x val="2.05761316872428E-3"/>
                  <c:y val="-3.26797385620915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3F-474F-9ED1-3B26F7BF6731}"/>
                </c:ext>
              </c:extLst>
            </c:dLbl>
            <c:dLbl>
              <c:idx val="10"/>
              <c:layout>
                <c:manualLayout>
                  <c:x val="-1.8518518518518517E-2"/>
                  <c:y val="-0.1274509803921568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3F-474F-9ED1-3B26F7BF6731}"/>
                </c:ext>
              </c:extLst>
            </c:dLbl>
            <c:spPr>
              <a:noFill/>
              <a:ln>
                <a:noFill/>
              </a:ln>
              <a:effectLst/>
            </c:spPr>
            <c:txPr>
              <a:bodyPr rot="0" spcFirstLastPara="1" vertOverflow="ellipsis" vert="horz" wrap="square" anchor="ctr" anchorCtr="1"/>
              <a:lstStyle/>
              <a:p>
                <a:pPr>
                  <a:defRPr sz="900" b="0" i="0" u="none" strike="noStrike" kern="1200" baseline="0">
                    <a:ln>
                      <a:noFill/>
                    </a:ln>
                    <a:solidFill>
                      <a:schemeClr val="tx1">
                        <a:alpha val="81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'Historical Data'!$A$6:$A$8</c:f>
              <c:strCache>
                <c:ptCount val="3"/>
                <c:pt idx="0">
                  <c:v>2023</c:v>
                </c:pt>
                <c:pt idx="1">
                  <c:v>2024</c:v>
                </c:pt>
                <c:pt idx="2">
                  <c:v>2025YTD</c:v>
                </c:pt>
              </c:strCache>
            </c:strRef>
          </c:cat>
          <c:val>
            <c:numRef>
              <c:f>'Historical Data'!$D$6:$D$8</c:f>
              <c:numCache>
                <c:formatCode>General</c:formatCode>
                <c:ptCount val="3"/>
                <c:pt idx="0">
                  <c:v>3</c:v>
                </c:pt>
                <c:pt idx="1">
                  <c:v>2</c:v>
                </c:pt>
                <c:pt idx="2">
                  <c:v>0</c:v>
                </c:pt>
              </c:numCache>
            </c:numRef>
          </c:val>
          <c:extLst>
            <c:ext xmlns:c16="http://schemas.microsoft.com/office/drawing/2014/chart" uri="{C3380CC4-5D6E-409C-BE32-E72D297353CC}">
              <c16:uniqueId val="{00000005-D93F-474F-9ED1-3B26F7BF6731}"/>
            </c:ext>
          </c:extLst>
        </c:ser>
        <c:dLbls>
          <c:dLblPos val="ctr"/>
          <c:showLegendKey val="0"/>
          <c:showVal val="1"/>
          <c:showCatName val="0"/>
          <c:showSerName val="0"/>
          <c:showPercent val="0"/>
          <c:showBubbleSize val="0"/>
        </c:dLbls>
        <c:gapWidth val="150"/>
        <c:overlap val="100"/>
        <c:axId val="545565176"/>
        <c:axId val="545575344"/>
      </c:barChart>
      <c:catAx>
        <c:axId val="545565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noFill/>
                </a:ln>
                <a:solidFill>
                  <a:schemeClr val="tx1">
                    <a:alpha val="81000"/>
                  </a:schemeClr>
                </a:solidFill>
                <a:latin typeface="+mn-lt"/>
                <a:ea typeface="+mn-ea"/>
                <a:cs typeface="+mn-cs"/>
              </a:defRPr>
            </a:pPr>
            <a:endParaRPr lang="en-US"/>
          </a:p>
        </c:txPr>
        <c:crossAx val="545575344"/>
        <c:crossesAt val="0"/>
        <c:auto val="1"/>
        <c:lblAlgn val="ctr"/>
        <c:lblOffset val="100"/>
        <c:noMultiLvlLbl val="0"/>
      </c:catAx>
      <c:valAx>
        <c:axId val="54557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tx1">
                <a:lumMod val="15000"/>
                <a:lumOff val="85000"/>
                <a:alpha val="95000"/>
              </a:schemeClr>
            </a:solidFill>
          </a:ln>
          <a:effectLst/>
        </c:spPr>
        <c:txPr>
          <a:bodyPr rot="-60000000" spcFirstLastPara="1" vertOverflow="ellipsis" vert="horz" wrap="square" anchor="ctr" anchorCtr="1"/>
          <a:lstStyle/>
          <a:p>
            <a:pPr>
              <a:defRPr sz="900" b="0" i="0" u="none" strike="noStrike" kern="1200" baseline="0">
                <a:ln>
                  <a:noFill/>
                </a:ln>
                <a:solidFill>
                  <a:schemeClr val="tx1">
                    <a:alpha val="74000"/>
                  </a:schemeClr>
                </a:solidFill>
                <a:latin typeface="+mn-lt"/>
                <a:ea typeface="+mn-ea"/>
                <a:cs typeface="+mn-cs"/>
              </a:defRPr>
            </a:pPr>
            <a:endParaRPr lang="en-US"/>
          </a:p>
        </c:txPr>
        <c:crossAx val="5455651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a:outerShdw blurRad="50800" dist="50800" dir="5400000" sx="3000" sy="3000" algn="ctr" rotWithShape="0">
              <a:srgbClr val="000000">
                <a:alpha val="43137"/>
              </a:srgbClr>
            </a:outerShdw>
          </a:effectLst>
        </c:spPr>
        <c:txPr>
          <a:bodyPr rot="0" spcFirstLastPara="1" vertOverflow="ellipsis" vert="horz" wrap="square" anchor="ctr" anchorCtr="1"/>
          <a:lstStyle/>
          <a:p>
            <a:pPr rtl="0">
              <a:defRPr sz="900" b="0" i="0" u="none" strike="noStrike" kern="1200" baseline="0">
                <a:ln>
                  <a:noFill/>
                </a:ln>
                <a:solidFill>
                  <a:schemeClr val="tx1">
                    <a:alpha val="81000"/>
                  </a:schemeClr>
                </a:solidFill>
                <a:latin typeface="+mn-lt"/>
                <a:ea typeface="+mn-ea"/>
                <a:cs typeface="+mn-cs"/>
              </a:defRPr>
            </a:pPr>
            <a:endParaRPr lang="en-US"/>
          </a:p>
        </c:txPr>
      </c:dTable>
      <c:spPr>
        <a:noFill/>
        <a:ln w="6350">
          <a:noFill/>
        </a:ln>
        <a:effectLst/>
      </c:spPr>
    </c:plotArea>
    <c:legend>
      <c:legendPos val="b"/>
      <c:layout>
        <c:manualLayout>
          <c:xMode val="edge"/>
          <c:yMode val="edge"/>
          <c:x val="5.2533164723560323E-2"/>
          <c:y val="0.91637951792723171"/>
          <c:w val="0.32705679828233764"/>
          <c:h val="8.3620440875052576E-2"/>
        </c:manualLayout>
      </c:layout>
      <c:overlay val="0"/>
      <c:spPr>
        <a:noFill/>
        <a:ln>
          <a:noFill/>
        </a:ln>
        <a:effectLst/>
      </c:spPr>
      <c:txPr>
        <a:bodyPr rot="0" spcFirstLastPara="1" vertOverflow="ellipsis" vert="horz" wrap="square" anchor="ctr" anchorCtr="1"/>
        <a:lstStyle/>
        <a:p>
          <a:pPr>
            <a:defRPr sz="900" b="0" i="0" u="none" strike="noStrike" kern="1200" baseline="0">
              <a:ln>
                <a:noFill/>
              </a:ln>
              <a:solidFill>
                <a:schemeClr val="tx1">
                  <a:alpha val="81000"/>
                </a:schemeClr>
              </a:solidFill>
              <a:latin typeface="+mn-lt"/>
              <a:ea typeface="+mn-ea"/>
              <a:cs typeface="+mn-cs"/>
            </a:defRPr>
          </a:pPr>
          <a:endParaRPr lang="en-US"/>
        </a:p>
      </c:txPr>
    </c:legend>
    <c:plotVisOnly val="1"/>
    <c:dispBlanksAs val="gap"/>
    <c:showDLblsOverMax val="0"/>
  </c:chart>
  <c:spPr>
    <a:solidFill>
      <a:schemeClr val="bg1"/>
    </a:solidFill>
    <a:ln w="47625" cap="flat" cmpd="sng" algn="ctr">
      <a:solidFill>
        <a:schemeClr val="tx1">
          <a:lumMod val="15000"/>
          <a:lumOff val="85000"/>
        </a:schemeClr>
      </a:solidFill>
      <a:round/>
    </a:ln>
    <a:effectLst/>
  </c:spPr>
  <c:txPr>
    <a:bodyPr/>
    <a:lstStyle/>
    <a:p>
      <a:pPr>
        <a:defRPr>
          <a:ln>
            <a:noFill/>
          </a:ln>
          <a:solidFill>
            <a:schemeClr val="tx1">
              <a:alpha val="81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0DE582C-7B3E-468D-8DBD-1DADD0EB0832}" type="datetimeFigureOut">
              <a:rPr lang="en-ZA" smtClean="0"/>
              <a:t>08-01-2026</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3C0D599-13BE-484E-8ECA-8515B8CFE61F}" type="slidenum">
              <a:rPr lang="en-ZA" smtClean="0"/>
              <a:t>‹#›</a:t>
            </a:fld>
            <a:endParaRPr lang="en-ZA"/>
          </a:p>
        </p:txBody>
      </p:sp>
    </p:spTree>
    <p:extLst>
      <p:ext uri="{BB962C8B-B14F-4D97-AF65-F5344CB8AC3E}">
        <p14:creationId xmlns:p14="http://schemas.microsoft.com/office/powerpoint/2010/main" val="232175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 staff who have been unwell or injured during the break to see the clinic for a return to work assessment</a:t>
            </a:r>
            <a:endParaRPr lang="en-ZA"/>
          </a:p>
        </p:txBody>
      </p:sp>
      <p:sp>
        <p:nvSpPr>
          <p:cNvPr id="4" name="Slide Number Placeholder 3"/>
          <p:cNvSpPr>
            <a:spLocks noGrp="1"/>
          </p:cNvSpPr>
          <p:nvPr>
            <p:ph type="sldNum" sz="quarter" idx="5"/>
          </p:nvPr>
        </p:nvSpPr>
        <p:spPr/>
        <p:txBody>
          <a:bodyPr/>
          <a:lstStyle/>
          <a:p>
            <a:fld id="{23C0D599-13BE-484E-8ECA-8515B8CFE61F}" type="slidenum">
              <a:rPr lang="en-ZA" smtClean="0"/>
              <a:t>2</a:t>
            </a:fld>
            <a:endParaRPr lang="en-ZA"/>
          </a:p>
        </p:txBody>
      </p:sp>
    </p:spTree>
    <p:extLst>
      <p:ext uri="{BB962C8B-B14F-4D97-AF65-F5344CB8AC3E}">
        <p14:creationId xmlns:p14="http://schemas.microsoft.com/office/powerpoint/2010/main" val="100904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Let’s continue to remember the Buncefield Incident and compare it with the two MOGAS incidences we have in two consecutive years. We have allowed ourselves to fail lucky twice and we can’t allow it again. </a:t>
            </a:r>
          </a:p>
          <a:p>
            <a:endParaRPr lang="en-ZA" dirty="0"/>
          </a:p>
        </p:txBody>
      </p:sp>
      <p:sp>
        <p:nvSpPr>
          <p:cNvPr id="4" name="Slide Number Placeholder 3"/>
          <p:cNvSpPr>
            <a:spLocks noGrp="1"/>
          </p:cNvSpPr>
          <p:nvPr>
            <p:ph type="sldNum" sz="quarter" idx="5"/>
          </p:nvPr>
        </p:nvSpPr>
        <p:spPr/>
        <p:txBody>
          <a:bodyPr/>
          <a:lstStyle/>
          <a:p>
            <a:fld id="{23C0D599-13BE-484E-8ECA-8515B8CFE61F}" type="slidenum">
              <a:rPr lang="en-ZA" smtClean="0"/>
              <a:t>4</a:t>
            </a:fld>
            <a:endParaRPr lang="en-ZA"/>
          </a:p>
        </p:txBody>
      </p:sp>
    </p:spTree>
    <p:extLst>
      <p:ext uri="{BB962C8B-B14F-4D97-AF65-F5344CB8AC3E}">
        <p14:creationId xmlns:p14="http://schemas.microsoft.com/office/powerpoint/2010/main" val="61062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At SAPREF we put Safety of our People before Production and Maintenance Targets and therefore, let’s not carry out any work at all costs</a:t>
            </a:r>
          </a:p>
          <a:p>
            <a:r>
              <a:rPr lang="en-GB" sz="1200" kern="1200" dirty="0">
                <a:solidFill>
                  <a:schemeClr val="tx1"/>
                </a:solidFill>
                <a:effectLst/>
                <a:latin typeface="+mn-lt"/>
                <a:ea typeface="+mn-ea"/>
                <a:cs typeface="+mn-cs"/>
              </a:rPr>
              <a:t>At SAPREF we follow our Rules and Procedures, if we feel there are opportunities of improvement, we engage and escalate and amend if necessary</a:t>
            </a:r>
            <a:endParaRPr lang="en-ZA" dirty="0"/>
          </a:p>
        </p:txBody>
      </p:sp>
      <p:sp>
        <p:nvSpPr>
          <p:cNvPr id="4" name="Slide Number Placeholder 3"/>
          <p:cNvSpPr>
            <a:spLocks noGrp="1"/>
          </p:cNvSpPr>
          <p:nvPr>
            <p:ph type="sldNum" sz="quarter" idx="5"/>
          </p:nvPr>
        </p:nvSpPr>
        <p:spPr/>
        <p:txBody>
          <a:bodyPr/>
          <a:lstStyle/>
          <a:p>
            <a:fld id="{23C0D599-13BE-484E-8ECA-8515B8CFE61F}" type="slidenum">
              <a:rPr lang="en-ZA" smtClean="0"/>
              <a:t>5</a:t>
            </a:fld>
            <a:endParaRPr lang="en-ZA"/>
          </a:p>
        </p:txBody>
      </p:sp>
    </p:spTree>
    <p:extLst>
      <p:ext uri="{BB962C8B-B14F-4D97-AF65-F5344CB8AC3E}">
        <p14:creationId xmlns:p14="http://schemas.microsoft.com/office/powerpoint/2010/main" val="3393530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Did we fail safe or fail lucky?</a:t>
            </a:r>
          </a:p>
          <a:p>
            <a:r>
              <a:rPr lang="en-US"/>
              <a:t>Have we taken the learnings from these incidents and incorporated them into our ways of work to prevent repeat incidents?</a:t>
            </a:r>
            <a:endParaRPr lang="en-ZA"/>
          </a:p>
        </p:txBody>
      </p:sp>
      <p:sp>
        <p:nvSpPr>
          <p:cNvPr id="4" name="Slide Number Placeholder 3"/>
          <p:cNvSpPr>
            <a:spLocks noGrp="1"/>
          </p:cNvSpPr>
          <p:nvPr>
            <p:ph type="sldNum" sz="quarter" idx="5"/>
          </p:nvPr>
        </p:nvSpPr>
        <p:spPr/>
        <p:txBody>
          <a:bodyPr/>
          <a:lstStyle/>
          <a:p>
            <a:fld id="{23C0D599-13BE-484E-8ECA-8515B8CFE61F}" type="slidenum">
              <a:rPr lang="en-ZA" smtClean="0"/>
              <a:t>6</a:t>
            </a:fld>
            <a:endParaRPr lang="en-ZA"/>
          </a:p>
        </p:txBody>
      </p:sp>
    </p:spTree>
    <p:extLst>
      <p:ext uri="{BB962C8B-B14F-4D97-AF65-F5344CB8AC3E}">
        <p14:creationId xmlns:p14="http://schemas.microsoft.com/office/powerpoint/2010/main" val="106338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D9A14-78AC-4B9D-5A6E-EE145507B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6F478-9C5D-6A54-DCA6-FA4F6A5FF6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0D64F0-8D2A-70E1-B881-B0B44C5EEC93}"/>
              </a:ext>
            </a:extLst>
          </p:cNvPr>
          <p:cNvSpPr>
            <a:spLocks noGrp="1"/>
          </p:cNvSpPr>
          <p:nvPr>
            <p:ph type="body" idx="1"/>
          </p:nvPr>
        </p:nvSpPr>
        <p:spPr/>
        <p:txBody>
          <a:bodyPr/>
          <a:lstStyle/>
          <a:p>
            <a:r>
              <a:rPr lang="en-US"/>
              <a:t>Did we fail safe or fail lucky?</a:t>
            </a:r>
          </a:p>
          <a:p>
            <a:r>
              <a:rPr lang="en-US"/>
              <a:t>Have we taken the learnings from these incidents and incorporated them into our ways of work to prevent repeat incidents?</a:t>
            </a:r>
            <a:endParaRPr lang="en-ZA"/>
          </a:p>
        </p:txBody>
      </p:sp>
      <p:sp>
        <p:nvSpPr>
          <p:cNvPr id="4" name="Slide Number Placeholder 3">
            <a:extLst>
              <a:ext uri="{FF2B5EF4-FFF2-40B4-BE49-F238E27FC236}">
                <a16:creationId xmlns:a16="http://schemas.microsoft.com/office/drawing/2014/main" id="{23145044-1CCF-EF63-8658-069FA59F2B66}"/>
              </a:ext>
            </a:extLst>
          </p:cNvPr>
          <p:cNvSpPr>
            <a:spLocks noGrp="1"/>
          </p:cNvSpPr>
          <p:nvPr>
            <p:ph type="sldNum" sz="quarter" idx="5"/>
          </p:nvPr>
        </p:nvSpPr>
        <p:spPr/>
        <p:txBody>
          <a:bodyPr/>
          <a:lstStyle/>
          <a:p>
            <a:fld id="{23C0D599-13BE-484E-8ECA-8515B8CFE61F}" type="slidenum">
              <a:rPr lang="en-ZA" smtClean="0"/>
              <a:t>7</a:t>
            </a:fld>
            <a:endParaRPr lang="en-ZA"/>
          </a:p>
        </p:txBody>
      </p:sp>
    </p:spTree>
    <p:extLst>
      <p:ext uri="{BB962C8B-B14F-4D97-AF65-F5344CB8AC3E}">
        <p14:creationId xmlns:p14="http://schemas.microsoft.com/office/powerpoint/2010/main" val="903539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Powerpoint banner.jpg">
            <a:extLst>
              <a:ext uri="{FF2B5EF4-FFF2-40B4-BE49-F238E27FC236}">
                <a16:creationId xmlns:a16="http://schemas.microsoft.com/office/drawing/2014/main" id="{B208C2BF-A475-5C89-3347-CE5712F04854}"/>
              </a:ext>
            </a:extLst>
          </p:cNvPr>
          <p:cNvPicPr>
            <a:picLocks noChangeAspect="1"/>
          </p:cNvPicPr>
          <p:nvPr userDrawn="1"/>
        </p:nvPicPr>
        <p:blipFill>
          <a:blip r:embed="rId2">
            <a:extLst>
              <a:ext uri="{28A0092B-C50C-407E-A947-70E740481C1C}">
                <a14:useLocalDpi xmlns:a14="http://schemas.microsoft.com/office/drawing/2010/main" val="0"/>
              </a:ext>
            </a:extLst>
          </a:blip>
          <a:srcRect l="394"/>
          <a:stretch>
            <a:fillRect/>
          </a:stretch>
        </p:blipFill>
        <p:spPr bwMode="auto">
          <a:xfrm>
            <a:off x="0" y="0"/>
            <a:ext cx="91440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5E0E513-45DD-C4C4-68AF-21A83C8FFDBC}"/>
              </a:ext>
            </a:extLst>
          </p:cNvPr>
          <p:cNvSpPr>
            <a:spLocks noGrp="1"/>
          </p:cNvSpPr>
          <p:nvPr>
            <p:ph type="dt" sz="half" idx="10"/>
          </p:nvPr>
        </p:nvSpPr>
        <p:spPr/>
        <p:txBody>
          <a:bodyPr/>
          <a:lstStyle>
            <a:lvl1pPr>
              <a:defRPr/>
            </a:lvl1pPr>
          </a:lstStyle>
          <a:p>
            <a:pPr>
              <a:defRPr/>
            </a:pPr>
            <a:fld id="{FECEB35D-0B5A-4A9C-BBA7-60CB39D1F882}" type="datetimeFigureOut">
              <a:rPr lang="en-US"/>
              <a:pPr>
                <a:defRPr/>
              </a:pPr>
              <a:t>1/8/2026</a:t>
            </a:fld>
            <a:endParaRPr lang="en-US"/>
          </a:p>
        </p:txBody>
      </p:sp>
      <p:sp>
        <p:nvSpPr>
          <p:cNvPr id="5" name="Footer Placeholder 4">
            <a:extLst>
              <a:ext uri="{FF2B5EF4-FFF2-40B4-BE49-F238E27FC236}">
                <a16:creationId xmlns:a16="http://schemas.microsoft.com/office/drawing/2014/main" id="{4BD1FD1C-CAD3-1723-F57B-B8545854A8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831D19-E01E-9811-42CC-3053BCCF2F5F}"/>
              </a:ext>
            </a:extLst>
          </p:cNvPr>
          <p:cNvSpPr>
            <a:spLocks noGrp="1"/>
          </p:cNvSpPr>
          <p:nvPr>
            <p:ph type="sldNum" sz="quarter" idx="12"/>
          </p:nvPr>
        </p:nvSpPr>
        <p:spPr/>
        <p:txBody>
          <a:bodyPr/>
          <a:lstStyle>
            <a:lvl1pPr>
              <a:defRPr/>
            </a:lvl1pPr>
          </a:lstStyle>
          <a:p>
            <a:pPr>
              <a:defRPr/>
            </a:pPr>
            <a:fld id="{AD1D5AF6-BD7E-4B40-9C7F-B003B2B319FD}" type="slidenum">
              <a:rPr lang="en-US" altLang="en-US"/>
              <a:pPr>
                <a:defRPr/>
              </a:pPr>
              <a:t>‹#›</a:t>
            </a:fld>
            <a:endParaRPr lang="en-US" altLang="en-US"/>
          </a:p>
        </p:txBody>
      </p:sp>
    </p:spTree>
    <p:extLst>
      <p:ext uri="{BB962C8B-B14F-4D97-AF65-F5344CB8AC3E}">
        <p14:creationId xmlns:p14="http://schemas.microsoft.com/office/powerpoint/2010/main" val="97938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417EE-2117-EDA3-82F7-6F06848018DD}"/>
              </a:ext>
            </a:extLst>
          </p:cNvPr>
          <p:cNvSpPr>
            <a:spLocks noGrp="1"/>
          </p:cNvSpPr>
          <p:nvPr>
            <p:ph type="dt" sz="half" idx="10"/>
          </p:nvPr>
        </p:nvSpPr>
        <p:spPr/>
        <p:txBody>
          <a:bodyPr/>
          <a:lstStyle>
            <a:lvl1pPr>
              <a:defRPr/>
            </a:lvl1pPr>
          </a:lstStyle>
          <a:p>
            <a:pPr>
              <a:defRPr/>
            </a:pPr>
            <a:fld id="{DC18F294-847B-44F0-B5C8-8E391D5DAC78}" type="datetimeFigureOut">
              <a:rPr lang="en-US"/>
              <a:pPr>
                <a:defRPr/>
              </a:pPr>
              <a:t>1/8/2026</a:t>
            </a:fld>
            <a:endParaRPr lang="en-US"/>
          </a:p>
        </p:txBody>
      </p:sp>
      <p:sp>
        <p:nvSpPr>
          <p:cNvPr id="5" name="Footer Placeholder 4">
            <a:extLst>
              <a:ext uri="{FF2B5EF4-FFF2-40B4-BE49-F238E27FC236}">
                <a16:creationId xmlns:a16="http://schemas.microsoft.com/office/drawing/2014/main" id="{155AD8DD-CE16-EB38-C46F-08A39FDEC2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3CA9D5-DFF9-308E-AB13-57AB208CD28A}"/>
              </a:ext>
            </a:extLst>
          </p:cNvPr>
          <p:cNvSpPr>
            <a:spLocks noGrp="1"/>
          </p:cNvSpPr>
          <p:nvPr>
            <p:ph type="sldNum" sz="quarter" idx="12"/>
          </p:nvPr>
        </p:nvSpPr>
        <p:spPr/>
        <p:txBody>
          <a:bodyPr/>
          <a:lstStyle>
            <a:lvl1pPr>
              <a:defRPr/>
            </a:lvl1pPr>
          </a:lstStyle>
          <a:p>
            <a:pPr>
              <a:defRPr/>
            </a:pPr>
            <a:fld id="{31EAB142-6387-4356-A775-D8A0BBF3F629}" type="slidenum">
              <a:rPr lang="en-US" altLang="en-US"/>
              <a:pPr>
                <a:defRPr/>
              </a:pPr>
              <a:t>‹#›</a:t>
            </a:fld>
            <a:endParaRPr lang="en-US" altLang="en-US"/>
          </a:p>
        </p:txBody>
      </p:sp>
    </p:spTree>
    <p:extLst>
      <p:ext uri="{BB962C8B-B14F-4D97-AF65-F5344CB8AC3E}">
        <p14:creationId xmlns:p14="http://schemas.microsoft.com/office/powerpoint/2010/main" val="718296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05D6E0-E6EE-8D8C-D1B8-789D5E856A6B}"/>
              </a:ext>
            </a:extLst>
          </p:cNvPr>
          <p:cNvSpPr>
            <a:spLocks noGrp="1"/>
          </p:cNvSpPr>
          <p:nvPr>
            <p:ph type="dt" sz="half" idx="10"/>
          </p:nvPr>
        </p:nvSpPr>
        <p:spPr/>
        <p:txBody>
          <a:bodyPr/>
          <a:lstStyle>
            <a:lvl1pPr>
              <a:defRPr/>
            </a:lvl1pPr>
          </a:lstStyle>
          <a:p>
            <a:pPr>
              <a:defRPr/>
            </a:pPr>
            <a:fld id="{D369EBA7-D234-4D6B-8B4A-B7113362B6AF}" type="datetimeFigureOut">
              <a:rPr lang="en-US"/>
              <a:pPr>
                <a:defRPr/>
              </a:pPr>
              <a:t>1/8/2026</a:t>
            </a:fld>
            <a:endParaRPr lang="en-US"/>
          </a:p>
        </p:txBody>
      </p:sp>
      <p:sp>
        <p:nvSpPr>
          <p:cNvPr id="5" name="Footer Placeholder 4">
            <a:extLst>
              <a:ext uri="{FF2B5EF4-FFF2-40B4-BE49-F238E27FC236}">
                <a16:creationId xmlns:a16="http://schemas.microsoft.com/office/drawing/2014/main" id="{CBFF814F-4FB0-9115-7174-B21A5A1008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725992-E5FE-BE09-5993-F2FF573C3575}"/>
              </a:ext>
            </a:extLst>
          </p:cNvPr>
          <p:cNvSpPr>
            <a:spLocks noGrp="1"/>
          </p:cNvSpPr>
          <p:nvPr>
            <p:ph type="sldNum" sz="quarter" idx="12"/>
          </p:nvPr>
        </p:nvSpPr>
        <p:spPr/>
        <p:txBody>
          <a:bodyPr/>
          <a:lstStyle>
            <a:lvl1pPr>
              <a:defRPr/>
            </a:lvl1pPr>
          </a:lstStyle>
          <a:p>
            <a:pPr>
              <a:defRPr/>
            </a:pPr>
            <a:fld id="{B89B5430-78E8-4723-A118-BA470BDF46DC}" type="slidenum">
              <a:rPr lang="en-US" altLang="en-US"/>
              <a:pPr>
                <a:defRPr/>
              </a:pPr>
              <a:t>‹#›</a:t>
            </a:fld>
            <a:endParaRPr lang="en-US" altLang="en-US"/>
          </a:p>
        </p:txBody>
      </p:sp>
    </p:spTree>
    <p:extLst>
      <p:ext uri="{BB962C8B-B14F-4D97-AF65-F5344CB8AC3E}">
        <p14:creationId xmlns:p14="http://schemas.microsoft.com/office/powerpoint/2010/main" val="86241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E5AB369-970E-0C1D-7BAC-0BC29A8C0599}"/>
              </a:ext>
            </a:extLst>
          </p:cNvPr>
          <p:cNvPicPr>
            <a:picLocks noChangeAspect="1"/>
          </p:cNvPicPr>
          <p:nvPr userDrawn="1"/>
        </p:nvPicPr>
        <p:blipFill>
          <a:blip r:embed="rId2">
            <a:extLst>
              <a:ext uri="{28A0092B-C50C-407E-A947-70E740481C1C}">
                <a14:useLocalDpi xmlns:a14="http://schemas.microsoft.com/office/drawing/2010/main" val="0"/>
              </a:ext>
            </a:extLst>
          </a:blip>
          <a:srcRect l="7130" t="83633"/>
          <a:stretch>
            <a:fillRect/>
          </a:stretch>
        </p:blipFill>
        <p:spPr bwMode="auto">
          <a:xfrm>
            <a:off x="0" y="5735638"/>
            <a:ext cx="91440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EE7DAE80-9585-F231-2684-17FB787B9A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6238" r="6654"/>
          <a:stretch>
            <a:fillRect/>
          </a:stretch>
        </p:blipFill>
        <p:spPr bwMode="auto">
          <a:xfrm>
            <a:off x="0" y="0"/>
            <a:ext cx="9144000" cy="573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6" name="Date Placeholder 3">
            <a:extLst>
              <a:ext uri="{FF2B5EF4-FFF2-40B4-BE49-F238E27FC236}">
                <a16:creationId xmlns:a16="http://schemas.microsoft.com/office/drawing/2014/main" id="{FD8200F6-2F89-AEBE-4CCB-48BC566512B8}"/>
              </a:ext>
            </a:extLst>
          </p:cNvPr>
          <p:cNvSpPr>
            <a:spLocks noGrp="1"/>
          </p:cNvSpPr>
          <p:nvPr>
            <p:ph type="dt" sz="half" idx="10"/>
          </p:nvPr>
        </p:nvSpPr>
        <p:spPr/>
        <p:txBody>
          <a:bodyPr/>
          <a:lstStyle>
            <a:lvl1pPr>
              <a:defRPr/>
            </a:lvl1pPr>
          </a:lstStyle>
          <a:p>
            <a:pPr>
              <a:defRPr/>
            </a:pPr>
            <a:fld id="{1D092916-A055-43CB-887B-6AD7C34FCB8B}" type="datetimeFigureOut">
              <a:rPr lang="en-US"/>
              <a:pPr>
                <a:defRPr/>
              </a:pPr>
              <a:t>1/8/2026</a:t>
            </a:fld>
            <a:endParaRPr lang="en-US"/>
          </a:p>
        </p:txBody>
      </p:sp>
      <p:sp>
        <p:nvSpPr>
          <p:cNvPr id="7" name="Footer Placeholder 4">
            <a:extLst>
              <a:ext uri="{FF2B5EF4-FFF2-40B4-BE49-F238E27FC236}">
                <a16:creationId xmlns:a16="http://schemas.microsoft.com/office/drawing/2014/main" id="{1A54298F-85A6-CD73-7F23-05B8AE36AFC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975611F-FF9C-C954-5843-48F0E9695736}"/>
              </a:ext>
            </a:extLst>
          </p:cNvPr>
          <p:cNvSpPr>
            <a:spLocks noGrp="1"/>
          </p:cNvSpPr>
          <p:nvPr>
            <p:ph type="sldNum" sz="quarter" idx="12"/>
          </p:nvPr>
        </p:nvSpPr>
        <p:spPr/>
        <p:txBody>
          <a:bodyPr/>
          <a:lstStyle>
            <a:lvl1pPr>
              <a:defRPr/>
            </a:lvl1pPr>
          </a:lstStyle>
          <a:p>
            <a:pPr>
              <a:defRPr/>
            </a:pPr>
            <a:fld id="{5824E933-3F5D-42F0-B313-DA2CF9E07D95}" type="slidenum">
              <a:rPr lang="en-US" altLang="en-US"/>
              <a:pPr>
                <a:defRPr/>
              </a:pPr>
              <a:t>‹#›</a:t>
            </a:fld>
            <a:endParaRPr lang="en-US" altLang="en-US"/>
          </a:p>
        </p:txBody>
      </p:sp>
    </p:spTree>
    <p:extLst>
      <p:ext uri="{BB962C8B-B14F-4D97-AF65-F5344CB8AC3E}">
        <p14:creationId xmlns:p14="http://schemas.microsoft.com/office/powerpoint/2010/main" val="3765546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3C7D2D8-7625-53F1-6C7A-5BA85DA8D8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51813" y="5507038"/>
            <a:ext cx="923925"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D8624B4-2578-F8E4-A36D-AB6E7433C3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V="1">
            <a:off x="0" y="6700838"/>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a:extLst>
              <a:ext uri="{FF2B5EF4-FFF2-40B4-BE49-F238E27FC236}">
                <a16:creationId xmlns:a16="http://schemas.microsoft.com/office/drawing/2014/main" id="{8C8B72E2-DD72-3CF9-4AB2-9BB29D7E804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778625"/>
            <a:ext cx="91440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B0A1D1AB-43B8-9477-4684-C3FD0E8448B1}"/>
              </a:ext>
            </a:extLst>
          </p:cNvPr>
          <p:cNvPicPr>
            <a:picLocks noChangeAspect="1"/>
          </p:cNvPicPr>
          <p:nvPr userDrawn="1"/>
        </p:nvPicPr>
        <p:blipFill>
          <a:blip r:embed="rId5">
            <a:extLst>
              <a:ext uri="{28A0092B-C50C-407E-A947-70E740481C1C}">
                <a14:useLocalDpi xmlns:a14="http://schemas.microsoft.com/office/drawing/2010/main" val="0"/>
              </a:ext>
            </a:extLst>
          </a:blip>
          <a:srcRect l="-1215"/>
          <a:stretch>
            <a:fillRect/>
          </a:stretch>
        </p:blipFill>
        <p:spPr bwMode="auto">
          <a:xfrm>
            <a:off x="-157163" y="669925"/>
            <a:ext cx="9144001"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018833" y="194017"/>
            <a:ext cx="6266621" cy="815009"/>
          </a:xfrm>
        </p:spPr>
        <p:txBody>
          <a:bodyPr>
            <a:noAutofit/>
          </a:bodyPr>
          <a:lstStyle>
            <a:lvl1pPr indent="171450" algn="ctr">
              <a:lnSpc>
                <a:spcPct val="150000"/>
              </a:lnSpc>
              <a:spcAft>
                <a:spcPts val="600"/>
              </a:spcAft>
              <a:defRPr/>
            </a:lvl1pPr>
          </a:lstStyle>
          <a:p>
            <a:r>
              <a:rPr lang="en-US"/>
              <a:t>Click to edit Master title style</a:t>
            </a:r>
            <a:endParaRPr lang="en-ZA"/>
          </a:p>
        </p:txBody>
      </p:sp>
      <p:sp>
        <p:nvSpPr>
          <p:cNvPr id="6" name="Date Placeholder 3">
            <a:extLst>
              <a:ext uri="{FF2B5EF4-FFF2-40B4-BE49-F238E27FC236}">
                <a16:creationId xmlns:a16="http://schemas.microsoft.com/office/drawing/2014/main" id="{FD47B55D-EE56-1273-E863-AF8DF7EE889F}"/>
              </a:ext>
            </a:extLst>
          </p:cNvPr>
          <p:cNvSpPr>
            <a:spLocks noGrp="1"/>
          </p:cNvSpPr>
          <p:nvPr>
            <p:ph type="dt" sz="half" idx="10"/>
          </p:nvPr>
        </p:nvSpPr>
        <p:spPr/>
        <p:txBody>
          <a:bodyPr/>
          <a:lstStyle>
            <a:lvl1pPr>
              <a:defRPr/>
            </a:lvl1pPr>
          </a:lstStyle>
          <a:p>
            <a:pPr>
              <a:defRPr/>
            </a:pPr>
            <a:fld id="{3B9905A0-86C0-46AA-8D95-FE151DB28139}" type="datetimeFigureOut">
              <a:rPr lang="en-US"/>
              <a:pPr>
                <a:defRPr/>
              </a:pPr>
              <a:t>1/8/2026</a:t>
            </a:fld>
            <a:endParaRPr lang="en-US"/>
          </a:p>
        </p:txBody>
      </p:sp>
      <p:sp>
        <p:nvSpPr>
          <p:cNvPr id="7" name="Footer Placeholder 4">
            <a:extLst>
              <a:ext uri="{FF2B5EF4-FFF2-40B4-BE49-F238E27FC236}">
                <a16:creationId xmlns:a16="http://schemas.microsoft.com/office/drawing/2014/main" id="{1B24A990-C4F6-C59B-6EB5-EA85E20C5489}"/>
              </a:ext>
            </a:extLst>
          </p:cNvPr>
          <p:cNvSpPr>
            <a:spLocks noGrp="1"/>
          </p:cNvSpPr>
          <p:nvPr>
            <p:ph type="ftr" sz="quarter" idx="11"/>
          </p:nvPr>
        </p:nvSpPr>
        <p:spPr/>
        <p:txBody>
          <a:bodyPr/>
          <a:lstStyle>
            <a:lvl1pPr>
              <a:defRPr/>
            </a:lvl1pPr>
          </a:lstStyle>
          <a:p>
            <a:pPr>
              <a:defRPr/>
            </a:pPr>
            <a:r>
              <a:rPr lang="en-US"/>
              <a:t>SAFE REFLIABLE FROFITABLE</a:t>
            </a:r>
          </a:p>
        </p:txBody>
      </p:sp>
      <p:sp>
        <p:nvSpPr>
          <p:cNvPr id="8" name="Slide Number Placeholder 5">
            <a:extLst>
              <a:ext uri="{FF2B5EF4-FFF2-40B4-BE49-F238E27FC236}">
                <a16:creationId xmlns:a16="http://schemas.microsoft.com/office/drawing/2014/main" id="{551B7154-6957-EB27-C7DD-35C49DD255FA}"/>
              </a:ext>
            </a:extLst>
          </p:cNvPr>
          <p:cNvSpPr>
            <a:spLocks noGrp="1"/>
          </p:cNvSpPr>
          <p:nvPr>
            <p:ph type="sldNum" sz="quarter" idx="12"/>
          </p:nvPr>
        </p:nvSpPr>
        <p:spPr/>
        <p:txBody>
          <a:bodyPr/>
          <a:lstStyle>
            <a:lvl1pPr>
              <a:defRPr/>
            </a:lvl1pPr>
          </a:lstStyle>
          <a:p>
            <a:pPr>
              <a:defRPr/>
            </a:pPr>
            <a:fld id="{AAFA9D57-E8E4-49ED-BA7B-4236CF4CC0E9}" type="slidenum">
              <a:rPr lang="en-US" altLang="en-US"/>
              <a:pPr>
                <a:defRPr/>
              </a:pPr>
              <a:t>‹#›</a:t>
            </a:fld>
            <a:endParaRPr lang="en-US" altLang="en-US"/>
          </a:p>
        </p:txBody>
      </p:sp>
    </p:spTree>
    <p:extLst>
      <p:ext uri="{BB962C8B-B14F-4D97-AF65-F5344CB8AC3E}">
        <p14:creationId xmlns:p14="http://schemas.microsoft.com/office/powerpoint/2010/main" val="2124935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9DE1645-A81C-8A1B-D27C-5546DF79D556}"/>
              </a:ext>
            </a:extLst>
          </p:cNvPr>
          <p:cNvCxnSpPr/>
          <p:nvPr userDrawn="1"/>
        </p:nvCxnSpPr>
        <p:spPr>
          <a:xfrm>
            <a:off x="0" y="928688"/>
            <a:ext cx="9144000"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72A6F03-F560-E417-9F4B-87ABD324A036}"/>
              </a:ext>
            </a:extLst>
          </p:cNvPr>
          <p:cNvCxnSpPr/>
          <p:nvPr userDrawn="1"/>
        </p:nvCxnSpPr>
        <p:spPr>
          <a:xfrm>
            <a:off x="0" y="1000125"/>
            <a:ext cx="9144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pic>
        <p:nvPicPr>
          <p:cNvPr id="6" name="Picture 12" descr="LOGO">
            <a:extLst>
              <a:ext uri="{FF2B5EF4-FFF2-40B4-BE49-F238E27FC236}">
                <a16:creationId xmlns:a16="http://schemas.microsoft.com/office/drawing/2014/main" id="{89E43EB1-B240-51C9-EF84-6D00A5BF9C3C}"/>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0500"/>
          <a:stretch>
            <a:fillRect/>
          </a:stretch>
        </p:blipFill>
        <p:spPr bwMode="auto">
          <a:xfrm>
            <a:off x="8256588" y="142875"/>
            <a:ext cx="8874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19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268164-107C-8A5E-B884-B2FE8E7363BA}"/>
              </a:ext>
            </a:extLst>
          </p:cNvPr>
          <p:cNvSpPr>
            <a:spLocks noGrp="1"/>
          </p:cNvSpPr>
          <p:nvPr>
            <p:ph type="dt" sz="half" idx="10"/>
          </p:nvPr>
        </p:nvSpPr>
        <p:spPr/>
        <p:txBody>
          <a:bodyPr/>
          <a:lstStyle>
            <a:lvl1pPr>
              <a:defRPr/>
            </a:lvl1pPr>
          </a:lstStyle>
          <a:p>
            <a:pPr>
              <a:defRPr/>
            </a:pPr>
            <a:fld id="{C6B99706-DAA4-4191-9392-DA49AE032FA7}" type="datetimeFigureOut">
              <a:rPr lang="en-US"/>
              <a:pPr>
                <a:defRPr/>
              </a:pPr>
              <a:t>1/8/2026</a:t>
            </a:fld>
            <a:endParaRPr lang="en-US"/>
          </a:p>
        </p:txBody>
      </p:sp>
      <p:sp>
        <p:nvSpPr>
          <p:cNvPr id="5" name="Footer Placeholder 4">
            <a:extLst>
              <a:ext uri="{FF2B5EF4-FFF2-40B4-BE49-F238E27FC236}">
                <a16:creationId xmlns:a16="http://schemas.microsoft.com/office/drawing/2014/main" id="{C80A3464-2C1C-B0CD-99C6-B0A13C4994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A6F196-6DAB-6C06-6799-7292CC853EC2}"/>
              </a:ext>
            </a:extLst>
          </p:cNvPr>
          <p:cNvSpPr>
            <a:spLocks noGrp="1"/>
          </p:cNvSpPr>
          <p:nvPr>
            <p:ph type="sldNum" sz="quarter" idx="12"/>
          </p:nvPr>
        </p:nvSpPr>
        <p:spPr/>
        <p:txBody>
          <a:bodyPr/>
          <a:lstStyle>
            <a:lvl1pPr>
              <a:defRPr/>
            </a:lvl1pPr>
          </a:lstStyle>
          <a:p>
            <a:pPr>
              <a:defRPr/>
            </a:pPr>
            <a:fld id="{228E11D8-447E-45C1-8259-4875CC3C1914}" type="slidenum">
              <a:rPr lang="en-US" altLang="en-US"/>
              <a:pPr>
                <a:defRPr/>
              </a:pPr>
              <a:t>‹#›</a:t>
            </a:fld>
            <a:endParaRPr lang="en-US" altLang="en-US"/>
          </a:p>
        </p:txBody>
      </p:sp>
    </p:spTree>
    <p:extLst>
      <p:ext uri="{BB962C8B-B14F-4D97-AF65-F5344CB8AC3E}">
        <p14:creationId xmlns:p14="http://schemas.microsoft.com/office/powerpoint/2010/main" val="171245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601A74C-7301-5B8A-CB86-4A1BAF680166}"/>
              </a:ext>
            </a:extLst>
          </p:cNvPr>
          <p:cNvSpPr>
            <a:spLocks noGrp="1"/>
          </p:cNvSpPr>
          <p:nvPr>
            <p:ph type="dt" sz="half" idx="10"/>
          </p:nvPr>
        </p:nvSpPr>
        <p:spPr/>
        <p:txBody>
          <a:bodyPr/>
          <a:lstStyle>
            <a:lvl1pPr>
              <a:defRPr/>
            </a:lvl1pPr>
          </a:lstStyle>
          <a:p>
            <a:pPr>
              <a:defRPr/>
            </a:pPr>
            <a:fld id="{8BC7019F-276A-4CED-8B32-FAF9BA41663F}" type="datetimeFigureOut">
              <a:rPr lang="en-US"/>
              <a:pPr>
                <a:defRPr/>
              </a:pPr>
              <a:t>1/8/2026</a:t>
            </a:fld>
            <a:endParaRPr lang="en-US"/>
          </a:p>
        </p:txBody>
      </p:sp>
      <p:sp>
        <p:nvSpPr>
          <p:cNvPr id="6" name="Footer Placeholder 4">
            <a:extLst>
              <a:ext uri="{FF2B5EF4-FFF2-40B4-BE49-F238E27FC236}">
                <a16:creationId xmlns:a16="http://schemas.microsoft.com/office/drawing/2014/main" id="{3B89846B-8271-26C7-FAFA-541C7A0849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9CF438-7D0A-69C3-8066-A81A97A885A4}"/>
              </a:ext>
            </a:extLst>
          </p:cNvPr>
          <p:cNvSpPr>
            <a:spLocks noGrp="1"/>
          </p:cNvSpPr>
          <p:nvPr>
            <p:ph type="sldNum" sz="quarter" idx="12"/>
          </p:nvPr>
        </p:nvSpPr>
        <p:spPr/>
        <p:txBody>
          <a:bodyPr/>
          <a:lstStyle>
            <a:lvl1pPr>
              <a:defRPr/>
            </a:lvl1pPr>
          </a:lstStyle>
          <a:p>
            <a:pPr>
              <a:defRPr/>
            </a:pPr>
            <a:fld id="{647B869E-A040-4C28-8CA3-4C0118E4F3DC}" type="slidenum">
              <a:rPr lang="en-US" altLang="en-US"/>
              <a:pPr>
                <a:defRPr/>
              </a:pPr>
              <a:t>‹#›</a:t>
            </a:fld>
            <a:endParaRPr lang="en-US" altLang="en-US"/>
          </a:p>
        </p:txBody>
      </p:sp>
    </p:spTree>
    <p:extLst>
      <p:ext uri="{BB962C8B-B14F-4D97-AF65-F5344CB8AC3E}">
        <p14:creationId xmlns:p14="http://schemas.microsoft.com/office/powerpoint/2010/main" val="402989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E01C630-50D4-3389-70B4-121393289619}"/>
              </a:ext>
            </a:extLst>
          </p:cNvPr>
          <p:cNvSpPr>
            <a:spLocks noGrp="1"/>
          </p:cNvSpPr>
          <p:nvPr>
            <p:ph type="dt" sz="half" idx="10"/>
          </p:nvPr>
        </p:nvSpPr>
        <p:spPr/>
        <p:txBody>
          <a:bodyPr/>
          <a:lstStyle>
            <a:lvl1pPr>
              <a:defRPr/>
            </a:lvl1pPr>
          </a:lstStyle>
          <a:p>
            <a:pPr>
              <a:defRPr/>
            </a:pPr>
            <a:fld id="{6DEC2849-5C8F-42F9-A197-2286D52448CD}" type="datetimeFigureOut">
              <a:rPr lang="en-US"/>
              <a:pPr>
                <a:defRPr/>
              </a:pPr>
              <a:t>1/8/2026</a:t>
            </a:fld>
            <a:endParaRPr lang="en-US"/>
          </a:p>
        </p:txBody>
      </p:sp>
      <p:sp>
        <p:nvSpPr>
          <p:cNvPr id="8" name="Footer Placeholder 4">
            <a:extLst>
              <a:ext uri="{FF2B5EF4-FFF2-40B4-BE49-F238E27FC236}">
                <a16:creationId xmlns:a16="http://schemas.microsoft.com/office/drawing/2014/main" id="{DA2D2CA5-B581-EE98-0DB1-F3389FA1C2E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32476ED-F59B-5D90-8503-B79F8BAF1DD6}"/>
              </a:ext>
            </a:extLst>
          </p:cNvPr>
          <p:cNvSpPr>
            <a:spLocks noGrp="1"/>
          </p:cNvSpPr>
          <p:nvPr>
            <p:ph type="sldNum" sz="quarter" idx="12"/>
          </p:nvPr>
        </p:nvSpPr>
        <p:spPr/>
        <p:txBody>
          <a:bodyPr/>
          <a:lstStyle>
            <a:lvl1pPr>
              <a:defRPr/>
            </a:lvl1pPr>
          </a:lstStyle>
          <a:p>
            <a:pPr>
              <a:defRPr/>
            </a:pPr>
            <a:fld id="{0652D820-F3D0-49B0-A08D-67B692381AE6}" type="slidenum">
              <a:rPr lang="en-US" altLang="en-US"/>
              <a:pPr>
                <a:defRPr/>
              </a:pPr>
              <a:t>‹#›</a:t>
            </a:fld>
            <a:endParaRPr lang="en-US" altLang="en-US"/>
          </a:p>
        </p:txBody>
      </p:sp>
    </p:spTree>
    <p:extLst>
      <p:ext uri="{BB962C8B-B14F-4D97-AF65-F5344CB8AC3E}">
        <p14:creationId xmlns:p14="http://schemas.microsoft.com/office/powerpoint/2010/main" val="369993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9BCBD7E0-D1B7-C17F-CDF7-F7BA24A0981B}"/>
              </a:ext>
            </a:extLst>
          </p:cNvPr>
          <p:cNvSpPr>
            <a:spLocks noGrp="1"/>
          </p:cNvSpPr>
          <p:nvPr>
            <p:ph type="dt" sz="half" idx="10"/>
          </p:nvPr>
        </p:nvSpPr>
        <p:spPr/>
        <p:txBody>
          <a:bodyPr/>
          <a:lstStyle>
            <a:lvl1pPr>
              <a:defRPr/>
            </a:lvl1pPr>
          </a:lstStyle>
          <a:p>
            <a:pPr>
              <a:defRPr/>
            </a:pPr>
            <a:fld id="{7F393165-4644-43BE-B7B6-81B0606211AB}" type="datetimeFigureOut">
              <a:rPr lang="en-US"/>
              <a:pPr>
                <a:defRPr/>
              </a:pPr>
              <a:t>1/8/2026</a:t>
            </a:fld>
            <a:endParaRPr lang="en-US"/>
          </a:p>
        </p:txBody>
      </p:sp>
      <p:sp>
        <p:nvSpPr>
          <p:cNvPr id="4" name="Footer Placeholder 4">
            <a:extLst>
              <a:ext uri="{FF2B5EF4-FFF2-40B4-BE49-F238E27FC236}">
                <a16:creationId xmlns:a16="http://schemas.microsoft.com/office/drawing/2014/main" id="{4704153A-5D39-FF56-CB8C-B6C4590216A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423A220-8E8D-30F5-4870-A609245E3B67}"/>
              </a:ext>
            </a:extLst>
          </p:cNvPr>
          <p:cNvSpPr>
            <a:spLocks noGrp="1"/>
          </p:cNvSpPr>
          <p:nvPr>
            <p:ph type="sldNum" sz="quarter" idx="12"/>
          </p:nvPr>
        </p:nvSpPr>
        <p:spPr/>
        <p:txBody>
          <a:bodyPr/>
          <a:lstStyle>
            <a:lvl1pPr>
              <a:defRPr/>
            </a:lvl1pPr>
          </a:lstStyle>
          <a:p>
            <a:pPr>
              <a:defRPr/>
            </a:pPr>
            <a:fld id="{D1B76504-59AD-4415-B134-CCFE0CC68DBF}" type="slidenum">
              <a:rPr lang="en-US" altLang="en-US"/>
              <a:pPr>
                <a:defRPr/>
              </a:pPr>
              <a:t>‹#›</a:t>
            </a:fld>
            <a:endParaRPr lang="en-US" altLang="en-US"/>
          </a:p>
        </p:txBody>
      </p:sp>
    </p:spTree>
    <p:extLst>
      <p:ext uri="{BB962C8B-B14F-4D97-AF65-F5344CB8AC3E}">
        <p14:creationId xmlns:p14="http://schemas.microsoft.com/office/powerpoint/2010/main" val="179469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7518F17-780C-3B24-411E-71853E158083}"/>
              </a:ext>
            </a:extLst>
          </p:cNvPr>
          <p:cNvSpPr>
            <a:spLocks noGrp="1"/>
          </p:cNvSpPr>
          <p:nvPr>
            <p:ph type="dt" sz="half" idx="10"/>
          </p:nvPr>
        </p:nvSpPr>
        <p:spPr/>
        <p:txBody>
          <a:bodyPr/>
          <a:lstStyle>
            <a:lvl1pPr>
              <a:defRPr/>
            </a:lvl1pPr>
          </a:lstStyle>
          <a:p>
            <a:pPr>
              <a:defRPr/>
            </a:pPr>
            <a:fld id="{497D5BFA-A9B7-4DD9-B92F-174048DFA092}" type="datetimeFigureOut">
              <a:rPr lang="en-US"/>
              <a:pPr>
                <a:defRPr/>
              </a:pPr>
              <a:t>1/8/2026</a:t>
            </a:fld>
            <a:endParaRPr lang="en-US"/>
          </a:p>
        </p:txBody>
      </p:sp>
      <p:sp>
        <p:nvSpPr>
          <p:cNvPr id="3" name="Footer Placeholder 4">
            <a:extLst>
              <a:ext uri="{FF2B5EF4-FFF2-40B4-BE49-F238E27FC236}">
                <a16:creationId xmlns:a16="http://schemas.microsoft.com/office/drawing/2014/main" id="{C7B6B930-D216-7CBF-6CF9-998321BD893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11ABD66-D2A3-83B2-377D-237E74066ECE}"/>
              </a:ext>
            </a:extLst>
          </p:cNvPr>
          <p:cNvSpPr>
            <a:spLocks noGrp="1"/>
          </p:cNvSpPr>
          <p:nvPr>
            <p:ph type="sldNum" sz="quarter" idx="12"/>
          </p:nvPr>
        </p:nvSpPr>
        <p:spPr/>
        <p:txBody>
          <a:bodyPr/>
          <a:lstStyle>
            <a:lvl1pPr>
              <a:defRPr/>
            </a:lvl1pPr>
          </a:lstStyle>
          <a:p>
            <a:pPr>
              <a:defRPr/>
            </a:pPr>
            <a:fld id="{840FD94B-945C-4CAC-9401-36231E174358}" type="slidenum">
              <a:rPr lang="en-US" altLang="en-US"/>
              <a:pPr>
                <a:defRPr/>
              </a:pPr>
              <a:t>‹#›</a:t>
            </a:fld>
            <a:endParaRPr lang="en-US" altLang="en-US"/>
          </a:p>
        </p:txBody>
      </p:sp>
    </p:spTree>
    <p:extLst>
      <p:ext uri="{BB962C8B-B14F-4D97-AF65-F5344CB8AC3E}">
        <p14:creationId xmlns:p14="http://schemas.microsoft.com/office/powerpoint/2010/main" val="4076680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254078-CEE9-6CF2-A5A5-B8DF912BE968}"/>
              </a:ext>
            </a:extLst>
          </p:cNvPr>
          <p:cNvSpPr>
            <a:spLocks noGrp="1"/>
          </p:cNvSpPr>
          <p:nvPr>
            <p:ph type="dt" sz="half" idx="10"/>
          </p:nvPr>
        </p:nvSpPr>
        <p:spPr/>
        <p:txBody>
          <a:bodyPr/>
          <a:lstStyle>
            <a:lvl1pPr>
              <a:defRPr/>
            </a:lvl1pPr>
          </a:lstStyle>
          <a:p>
            <a:pPr>
              <a:defRPr/>
            </a:pPr>
            <a:fld id="{F8C814A4-EBC9-429B-B3A9-D198FC69706F}" type="datetimeFigureOut">
              <a:rPr lang="en-US"/>
              <a:pPr>
                <a:defRPr/>
              </a:pPr>
              <a:t>1/8/2026</a:t>
            </a:fld>
            <a:endParaRPr lang="en-US"/>
          </a:p>
        </p:txBody>
      </p:sp>
      <p:sp>
        <p:nvSpPr>
          <p:cNvPr id="6" name="Footer Placeholder 4">
            <a:extLst>
              <a:ext uri="{FF2B5EF4-FFF2-40B4-BE49-F238E27FC236}">
                <a16:creationId xmlns:a16="http://schemas.microsoft.com/office/drawing/2014/main" id="{BD15BBA7-0D95-E2F0-A783-24C90629C0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E49FD7-7C13-54E8-C14E-71B7C5BE609D}"/>
              </a:ext>
            </a:extLst>
          </p:cNvPr>
          <p:cNvSpPr>
            <a:spLocks noGrp="1"/>
          </p:cNvSpPr>
          <p:nvPr>
            <p:ph type="sldNum" sz="quarter" idx="12"/>
          </p:nvPr>
        </p:nvSpPr>
        <p:spPr/>
        <p:txBody>
          <a:bodyPr/>
          <a:lstStyle>
            <a:lvl1pPr>
              <a:defRPr/>
            </a:lvl1pPr>
          </a:lstStyle>
          <a:p>
            <a:pPr>
              <a:defRPr/>
            </a:pPr>
            <a:fld id="{60F4BF9D-50B9-417C-8E33-58DE37E02AD4}" type="slidenum">
              <a:rPr lang="en-US" altLang="en-US"/>
              <a:pPr>
                <a:defRPr/>
              </a:pPr>
              <a:t>‹#›</a:t>
            </a:fld>
            <a:endParaRPr lang="en-US" altLang="en-US"/>
          </a:p>
        </p:txBody>
      </p:sp>
    </p:spTree>
    <p:extLst>
      <p:ext uri="{BB962C8B-B14F-4D97-AF65-F5344CB8AC3E}">
        <p14:creationId xmlns:p14="http://schemas.microsoft.com/office/powerpoint/2010/main" val="243858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45B5BC4-EEFE-76C9-8D33-FE984209EE3A}"/>
              </a:ext>
            </a:extLst>
          </p:cNvPr>
          <p:cNvSpPr>
            <a:spLocks noGrp="1"/>
          </p:cNvSpPr>
          <p:nvPr>
            <p:ph type="dt" sz="half" idx="10"/>
          </p:nvPr>
        </p:nvSpPr>
        <p:spPr/>
        <p:txBody>
          <a:bodyPr/>
          <a:lstStyle>
            <a:lvl1pPr>
              <a:defRPr/>
            </a:lvl1pPr>
          </a:lstStyle>
          <a:p>
            <a:pPr>
              <a:defRPr/>
            </a:pPr>
            <a:fld id="{D061ACE5-D8A7-4048-AF38-D0F8B875CD7F}" type="datetimeFigureOut">
              <a:rPr lang="en-US"/>
              <a:pPr>
                <a:defRPr/>
              </a:pPr>
              <a:t>1/8/2026</a:t>
            </a:fld>
            <a:endParaRPr lang="en-US"/>
          </a:p>
        </p:txBody>
      </p:sp>
      <p:sp>
        <p:nvSpPr>
          <p:cNvPr id="6" name="Footer Placeholder 4">
            <a:extLst>
              <a:ext uri="{FF2B5EF4-FFF2-40B4-BE49-F238E27FC236}">
                <a16:creationId xmlns:a16="http://schemas.microsoft.com/office/drawing/2014/main" id="{739E9243-25E9-7018-0303-D67601720A5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9B93F2-CAE9-13EC-EF58-0095B46E4577}"/>
              </a:ext>
            </a:extLst>
          </p:cNvPr>
          <p:cNvSpPr>
            <a:spLocks noGrp="1"/>
          </p:cNvSpPr>
          <p:nvPr>
            <p:ph type="sldNum" sz="quarter" idx="12"/>
          </p:nvPr>
        </p:nvSpPr>
        <p:spPr/>
        <p:txBody>
          <a:bodyPr/>
          <a:lstStyle>
            <a:lvl1pPr>
              <a:defRPr/>
            </a:lvl1pPr>
          </a:lstStyle>
          <a:p>
            <a:pPr>
              <a:defRPr/>
            </a:pPr>
            <a:fld id="{AE7F7E77-D968-4FCB-8878-BCA88A2A9413}" type="slidenum">
              <a:rPr lang="en-US" altLang="en-US"/>
              <a:pPr>
                <a:defRPr/>
              </a:pPr>
              <a:t>‹#›</a:t>
            </a:fld>
            <a:endParaRPr lang="en-US" altLang="en-US"/>
          </a:p>
        </p:txBody>
      </p:sp>
    </p:spTree>
    <p:extLst>
      <p:ext uri="{BB962C8B-B14F-4D97-AF65-F5344CB8AC3E}">
        <p14:creationId xmlns:p14="http://schemas.microsoft.com/office/powerpoint/2010/main" val="386483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024E4D1-942C-8161-9B0B-691DD9ABF7D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951E86A-3EE4-40CF-AE69-A8F94C7312EE}" type="datetimeFigureOut">
              <a:rPr lang="en-US"/>
              <a:pPr>
                <a:defRPr/>
              </a:pPr>
              <a:t>1/8/2026</a:t>
            </a:fld>
            <a:endParaRPr lang="en-US"/>
          </a:p>
        </p:txBody>
      </p:sp>
      <p:sp>
        <p:nvSpPr>
          <p:cNvPr id="5" name="Footer Placeholder 4">
            <a:extLst>
              <a:ext uri="{FF2B5EF4-FFF2-40B4-BE49-F238E27FC236}">
                <a16:creationId xmlns:a16="http://schemas.microsoft.com/office/drawing/2014/main" id="{62EFF4A6-5088-373F-96AE-D24AADB9A1C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4276567-F96B-F262-5C6F-C2B611DCE74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78287B21-7272-401F-8598-25A4C3B21387}" type="slidenum">
              <a:rPr lang="en-US" altLang="en-US"/>
              <a:pPr>
                <a:defRPr/>
              </a:pPr>
              <a:t>‹#›</a:t>
            </a:fld>
            <a:endParaRPr lang="en-US" altLang="en-US"/>
          </a:p>
        </p:txBody>
      </p:sp>
    </p:spTree>
    <p:extLst>
      <p:ext uri="{BB962C8B-B14F-4D97-AF65-F5344CB8AC3E}">
        <p14:creationId xmlns:p14="http://schemas.microsoft.com/office/powerpoint/2010/main" val="9333040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saprefsa.sharepoint.com/:v:/r/sites/HealthSafetyEnvironment/Shared%20Documents/General/Head%20in%20the%20Game/2026/GMs%20Message.mp4?csf=1&amp;web=1&amp;e=zn0KJ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eci-hub.co.uk/buncefield-disas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B8C4DDAC-F197-6469-A7CA-8B05310BEAD1}"/>
              </a:ext>
            </a:extLst>
          </p:cNvPr>
          <p:cNvSpPr>
            <a:spLocks noChangeArrowheads="1"/>
          </p:cNvSpPr>
          <p:nvPr/>
        </p:nvSpPr>
        <p:spPr bwMode="auto">
          <a:xfrm>
            <a:off x="1588" y="5838825"/>
            <a:ext cx="8245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Keep Your Head in the Game!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Back to Work</a:t>
            </a:r>
            <a:endParaRPr kumimoji="0" lang="en-ZA" altLang="en-US" sz="3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3405-97C2-3547-7E00-5EABAD673245}"/>
              </a:ext>
            </a:extLst>
          </p:cNvPr>
          <p:cNvSpPr>
            <a:spLocks noGrp="1"/>
          </p:cNvSpPr>
          <p:nvPr>
            <p:ph type="title"/>
          </p:nvPr>
        </p:nvSpPr>
        <p:spPr>
          <a:xfrm>
            <a:off x="157315" y="316663"/>
            <a:ext cx="7383487" cy="815009"/>
          </a:xfrm>
        </p:spPr>
        <p:txBody>
          <a:bodyPr/>
          <a:lstStyle/>
          <a:p>
            <a:r>
              <a:rPr lang="en-US" sz="2800" b="1" dirty="0">
                <a:solidFill>
                  <a:srgbClr val="002060"/>
                </a:solidFill>
                <a:latin typeface="Arial" panose="020B0604020202020204" pitchFamily="34" charset="0"/>
                <a:cs typeface="Arial" panose="020B0604020202020204" pitchFamily="34" charset="0"/>
              </a:rPr>
              <a:t>Message from Leadership</a:t>
            </a:r>
            <a:endParaRPr lang="en-ZA" sz="28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1EE5689-9E2D-899B-9F80-A5C13C026098}"/>
              </a:ext>
            </a:extLst>
          </p:cNvPr>
          <p:cNvSpPr txBox="1"/>
          <p:nvPr/>
        </p:nvSpPr>
        <p:spPr>
          <a:xfrm>
            <a:off x="157315" y="1505396"/>
            <a:ext cx="8219767" cy="3488134"/>
          </a:xfrm>
          <a:prstGeom prst="rect">
            <a:avLst/>
          </a:prstGeom>
          <a:noFill/>
        </p:spPr>
        <p:txBody>
          <a:bodyPr wrap="square" rtlCol="0">
            <a:spAutoFit/>
          </a:bodyPr>
          <a:lstStyle/>
          <a:p>
            <a:pPr marL="342900" marR="0" lvl="0" indent="-342900" algn="l" defTabSz="268288" rtl="0" eaLnBrk="1" fontAlgn="auto" latinLnBrk="0" hangingPunct="1">
              <a:lnSpc>
                <a:spcPts val="2800"/>
              </a:lnSpc>
              <a:spcBef>
                <a:spcPts val="2400"/>
              </a:spcBef>
              <a:spcAft>
                <a:spcPts val="600"/>
              </a:spcAft>
              <a:buClr>
                <a:srgbClr val="800000"/>
              </a:buClr>
              <a:buSzPct val="85000"/>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you see something that is unsafe or at risk, Intervene,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SPEAK UP </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immediately.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 your Stop Work Authority.</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l" defTabSz="268288" rtl="0" eaLnBrk="1" fontAlgn="auto" latinLnBrk="0" hangingPunct="1">
              <a:lnSpc>
                <a:spcPts val="2800"/>
              </a:lnSpc>
              <a:spcBef>
                <a:spcPts val="2400"/>
              </a:spcBef>
              <a:spcAft>
                <a:spcPts val="600"/>
              </a:spcAft>
              <a:buClr>
                <a:srgbClr val="800000"/>
              </a:buClr>
              <a:buSzPct val="85000"/>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you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STOP</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 task for a safety reason, we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WILL</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back you up. </a:t>
            </a:r>
          </a:p>
          <a:p>
            <a:pPr marL="342900" marR="0" lvl="0" indent="-342900" algn="l" defTabSz="268288" rtl="0" eaLnBrk="1" fontAlgn="auto" latinLnBrk="0" hangingPunct="1">
              <a:lnSpc>
                <a:spcPts val="2800"/>
              </a:lnSpc>
              <a:spcBef>
                <a:spcPts val="2400"/>
              </a:spcBef>
              <a:spcAft>
                <a:spcPts val="600"/>
              </a:spcAft>
              <a:buClr>
                <a:srgbClr val="800000"/>
              </a:buClr>
              <a:buSzPct val="85000"/>
              <a:buFont typeface="Arial" panose="020B0604020202020204" pitchFamily="34" charset="0"/>
              <a:buChar char="•"/>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you raise a safety concern, we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WILL</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ADDRESS IT PROMPTLY</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342900" indent="-342900" defTabSz="268288">
              <a:lnSpc>
                <a:spcPts val="2800"/>
              </a:lnSpc>
              <a:spcBef>
                <a:spcPts val="2400"/>
              </a:spcBef>
              <a:spcAft>
                <a:spcPts val="600"/>
              </a:spcAft>
              <a:buClr>
                <a:srgbClr val="800000"/>
              </a:buClr>
              <a:buSzPct val="85000"/>
              <a:buFont typeface="Arial" panose="020B0604020202020204" pitchFamily="34" charset="0"/>
              <a:buChar char="•"/>
              <a:defRPr/>
            </a:pPr>
            <a:r>
              <a:rPr lang="en-US" altLang="en-US" sz="2000" dirty="0">
                <a:solidFill>
                  <a:srgbClr val="000000"/>
                </a:solidFill>
                <a:latin typeface="Arial" panose="020B0604020202020204" pitchFamily="34" charset="0"/>
                <a:cs typeface="Arial" panose="020B0604020202020204" pitchFamily="34" charset="0"/>
              </a:rPr>
              <a:t>Safety Interventions can save lives.</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endParaRPr lang="en-ZA" sz="2400" dirty="0"/>
          </a:p>
        </p:txBody>
      </p:sp>
    </p:spTree>
    <p:extLst>
      <p:ext uri="{BB962C8B-B14F-4D97-AF65-F5344CB8AC3E}">
        <p14:creationId xmlns:p14="http://schemas.microsoft.com/office/powerpoint/2010/main" val="100831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419DB-DA59-9B97-9C3E-AF14E2CF76A8}"/>
              </a:ext>
            </a:extLst>
          </p:cNvPr>
          <p:cNvSpPr>
            <a:spLocks noGrp="1"/>
          </p:cNvSpPr>
          <p:nvPr>
            <p:ph type="title"/>
          </p:nvPr>
        </p:nvSpPr>
        <p:spPr>
          <a:xfrm>
            <a:off x="874627" y="233163"/>
            <a:ext cx="6266621" cy="815009"/>
          </a:xfrm>
        </p:spPr>
        <p:txBody>
          <a:bodyPr/>
          <a:lstStyle/>
          <a:p>
            <a:r>
              <a:rPr lang="en-US" sz="2800" b="1" dirty="0">
                <a:solidFill>
                  <a:srgbClr val="002060"/>
                </a:solidFill>
                <a:latin typeface="Arial" panose="020B0604020202020204" pitchFamily="34" charset="0"/>
                <a:cs typeface="Arial" panose="020B0604020202020204" pitchFamily="34" charset="0"/>
              </a:rPr>
              <a:t>HSE Commitment</a:t>
            </a:r>
            <a:endParaRPr lang="en-ZA" sz="28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9F1BAD0-561E-8838-7E7E-560FE7BF0DFE}"/>
              </a:ext>
            </a:extLst>
          </p:cNvPr>
          <p:cNvSpPr txBox="1"/>
          <p:nvPr/>
        </p:nvSpPr>
        <p:spPr>
          <a:xfrm>
            <a:off x="107827" y="1279833"/>
            <a:ext cx="8701876" cy="5397375"/>
          </a:xfrm>
          <a:prstGeom prst="rect">
            <a:avLst/>
          </a:prstGeom>
          <a:noFill/>
        </p:spPr>
        <p:txBody>
          <a:bodyPr wrap="square" lIns="91440" tIns="45720" rIns="91440" bIns="45720" rtlCol="0" anchor="t">
            <a:spAutoFit/>
          </a:bodyPr>
          <a:lstStyle/>
          <a:p>
            <a:pPr>
              <a:lnSpc>
                <a:spcPct val="113000"/>
              </a:lnSpc>
              <a:spcAft>
                <a:spcPts val="60"/>
              </a:spcAft>
            </a:pPr>
            <a:r>
              <a:rPr lang="en-ZA" sz="2000" b="1" u="sng" dirty="0">
                <a:latin typeface="Arial" panose="020B0604020202020204" pitchFamily="34" charset="0"/>
                <a:cs typeface="Arial" panose="020B0604020202020204" pitchFamily="34" charset="0"/>
              </a:rPr>
              <a:t>Discussion with team:</a:t>
            </a:r>
          </a:p>
          <a:p>
            <a:pPr>
              <a:lnSpc>
                <a:spcPct val="113000"/>
              </a:lnSpc>
              <a:spcAft>
                <a:spcPts val="60"/>
              </a:spcAft>
            </a:pPr>
            <a:r>
              <a:rPr lang="en-ZA" sz="2000" dirty="0">
                <a:latin typeface="Arial" panose="020B0604020202020204" pitchFamily="34" charset="0"/>
                <a:cs typeface="Arial" panose="020B0604020202020204" pitchFamily="34" charset="0"/>
              </a:rPr>
              <a:t>Based on the data from the previous slide:</a:t>
            </a:r>
          </a:p>
          <a:p>
            <a:pPr marL="285750" indent="-285750">
              <a:lnSpc>
                <a:spcPct val="113000"/>
              </a:lnSpc>
              <a:spcAft>
                <a:spcPts val="60"/>
              </a:spcAft>
              <a:buFont typeface="Wingdings" pitchFamily="2" charset="2"/>
              <a:buChar char="§"/>
            </a:pPr>
            <a:r>
              <a:rPr lang="en-ZA" sz="2000" dirty="0">
                <a:latin typeface="Arial" panose="020B0604020202020204" pitchFamily="34" charset="0"/>
                <a:cs typeface="Arial" panose="020B0604020202020204" pitchFamily="34" charset="0"/>
              </a:rPr>
              <a:t>What behavioural change can I make to prevent serious injuries and incidents?</a:t>
            </a:r>
          </a:p>
          <a:p>
            <a:pPr>
              <a:lnSpc>
                <a:spcPct val="113000"/>
              </a:lnSpc>
              <a:spcAft>
                <a:spcPts val="60"/>
              </a:spcAft>
            </a:pPr>
            <a:r>
              <a:rPr lang="en-ZA" sz="2000" dirty="0">
                <a:solidFill>
                  <a:srgbClr val="FF0000"/>
                </a:solidFill>
                <a:latin typeface="Arial" panose="020B0604020202020204" pitchFamily="34" charset="0"/>
                <a:cs typeface="Arial" panose="020B0604020202020204" pitchFamily="34" charset="0"/>
              </a:rPr>
              <a:t>(Commitment from each employee – Behaviours to stop, start or improve)</a:t>
            </a:r>
          </a:p>
          <a:p>
            <a:pPr>
              <a:lnSpc>
                <a:spcPct val="113000"/>
              </a:lnSpc>
              <a:spcAft>
                <a:spcPts val="60"/>
              </a:spcAft>
            </a:pPr>
            <a:endParaRPr lang="en-ZA" sz="2000" dirty="0">
              <a:latin typeface="Arial" panose="020B0604020202020204" pitchFamily="34" charset="0"/>
              <a:cs typeface="Arial" panose="020B0604020202020204" pitchFamily="34" charset="0"/>
            </a:endParaRPr>
          </a:p>
          <a:p>
            <a:pPr marL="285750" indent="-285750">
              <a:lnSpc>
                <a:spcPct val="113000"/>
              </a:lnSpc>
              <a:spcAft>
                <a:spcPts val="60"/>
              </a:spcAft>
              <a:buFont typeface="Wingdings" pitchFamily="2" charset="2"/>
              <a:buChar char="§"/>
            </a:pPr>
            <a:r>
              <a:rPr lang="en-ZA" sz="2000" dirty="0">
                <a:latin typeface="Arial" panose="020B0604020202020204" pitchFamily="34" charset="0"/>
                <a:cs typeface="Arial" panose="020B0604020202020204" pitchFamily="34" charset="0"/>
              </a:rPr>
              <a:t>What can we do as a department/section/service provider to achieve “Goal Zero”</a:t>
            </a:r>
          </a:p>
          <a:p>
            <a:pPr>
              <a:lnSpc>
                <a:spcPct val="113000"/>
              </a:lnSpc>
              <a:spcAft>
                <a:spcPts val="60"/>
              </a:spcAft>
            </a:pPr>
            <a:r>
              <a:rPr lang="en-ZA" sz="2000" dirty="0">
                <a:solidFill>
                  <a:srgbClr val="FF0000"/>
                </a:solidFill>
                <a:latin typeface="Arial" panose="020B0604020202020204" pitchFamily="34" charset="0"/>
                <a:cs typeface="Arial" panose="020B0604020202020204" pitchFamily="34" charset="0"/>
              </a:rPr>
              <a:t>( 3 things that the department/section/service provider will do to improve safety in 2026)</a:t>
            </a:r>
          </a:p>
          <a:p>
            <a:pPr>
              <a:lnSpc>
                <a:spcPct val="113000"/>
              </a:lnSpc>
              <a:spcAft>
                <a:spcPts val="60"/>
              </a:spcAft>
            </a:pPr>
            <a:endParaRPr lang="en-ZA" sz="2000" dirty="0">
              <a:latin typeface="Arial" panose="020B0604020202020204" pitchFamily="34" charset="0"/>
              <a:cs typeface="Arial" panose="020B0604020202020204" pitchFamily="34" charset="0"/>
            </a:endParaRPr>
          </a:p>
          <a:p>
            <a:pPr>
              <a:lnSpc>
                <a:spcPct val="113000"/>
              </a:lnSpc>
              <a:spcAft>
                <a:spcPts val="60"/>
              </a:spcAft>
            </a:pPr>
            <a:r>
              <a:rPr lang="en-ZA" b="1" dirty="0">
                <a:latin typeface="Arial" panose="020B0604020202020204" pitchFamily="34" charset="0"/>
                <a:cs typeface="Arial" panose="020B0604020202020204" pitchFamily="34" charset="0"/>
              </a:rPr>
              <a:t>Note: </a:t>
            </a:r>
          </a:p>
          <a:p>
            <a:pPr>
              <a:lnSpc>
                <a:spcPct val="113000"/>
              </a:lnSpc>
              <a:spcAft>
                <a:spcPts val="60"/>
              </a:spcAft>
            </a:pPr>
            <a:r>
              <a:rPr lang="en-ZA" dirty="0">
                <a:latin typeface="Arial" panose="020B0604020202020204" pitchFamily="34" charset="0"/>
                <a:cs typeface="Arial" panose="020B0604020202020204" pitchFamily="34" charset="0"/>
              </a:rPr>
              <a:t>Kindly email summary of your Safety Commitments and attendance registers to SAPREF Safety: mngomal@sapref.com</a:t>
            </a:r>
          </a:p>
          <a:p>
            <a:endParaRPr lang="en-ZA" sz="2000" dirty="0"/>
          </a:p>
        </p:txBody>
      </p:sp>
    </p:spTree>
    <p:extLst>
      <p:ext uri="{BB962C8B-B14F-4D97-AF65-F5344CB8AC3E}">
        <p14:creationId xmlns:p14="http://schemas.microsoft.com/office/powerpoint/2010/main" val="302212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2C8B6D-2C6E-00A8-4062-6D37EF631BB2}"/>
              </a:ext>
            </a:extLst>
          </p:cNvPr>
          <p:cNvSpPr txBox="1"/>
          <p:nvPr/>
        </p:nvSpPr>
        <p:spPr>
          <a:xfrm flipH="1">
            <a:off x="1766364" y="2491004"/>
            <a:ext cx="5322694" cy="584775"/>
          </a:xfrm>
          <a:prstGeom prst="rect">
            <a:avLst/>
          </a:prstGeom>
          <a:noFill/>
        </p:spPr>
        <p:txBody>
          <a:bodyPr wrap="square" rtlCol="0">
            <a:spAutoFit/>
          </a:bodyPr>
          <a:lstStyle/>
          <a:p>
            <a:pPr algn="ctr"/>
            <a:r>
              <a:rPr lang="en-US" sz="3200" b="1"/>
              <a:t>BACKUP SLIDES</a:t>
            </a:r>
            <a:endParaRPr lang="en-ZA" sz="3200" b="1"/>
          </a:p>
        </p:txBody>
      </p:sp>
    </p:spTree>
    <p:extLst>
      <p:ext uri="{BB962C8B-B14F-4D97-AF65-F5344CB8AC3E}">
        <p14:creationId xmlns:p14="http://schemas.microsoft.com/office/powerpoint/2010/main" val="219720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C52F-3529-968A-46A3-0A7677EE234A}"/>
              </a:ext>
            </a:extLst>
          </p:cNvPr>
          <p:cNvSpPr>
            <a:spLocks noGrp="1"/>
          </p:cNvSpPr>
          <p:nvPr>
            <p:ph type="title"/>
          </p:nvPr>
        </p:nvSpPr>
        <p:spPr/>
        <p:txBody>
          <a:bodyPr/>
          <a:lstStyle/>
          <a:p>
            <a:r>
              <a:rPr lang="en-US" sz="2400" b="1">
                <a:solidFill>
                  <a:srgbClr val="002060"/>
                </a:solidFill>
              </a:rPr>
              <a:t>Medical Treatment Case – Recordable Injury</a:t>
            </a:r>
            <a:endParaRPr lang="en-ZA" sz="2400" b="1">
              <a:solidFill>
                <a:srgbClr val="002060"/>
              </a:solidFill>
            </a:endParaRPr>
          </a:p>
        </p:txBody>
      </p:sp>
      <p:pic>
        <p:nvPicPr>
          <p:cNvPr id="4" name="Picture 3" descr="A screenshot of a document&#10;&#10;AI-generated content may be incorrect.">
            <a:extLst>
              <a:ext uri="{FF2B5EF4-FFF2-40B4-BE49-F238E27FC236}">
                <a16:creationId xmlns:a16="http://schemas.microsoft.com/office/drawing/2014/main" id="{83989CEB-33E7-593A-2E84-72542173C19D}"/>
              </a:ext>
            </a:extLst>
          </p:cNvPr>
          <p:cNvPicPr>
            <a:picLocks noChangeAspect="1"/>
          </p:cNvPicPr>
          <p:nvPr/>
        </p:nvPicPr>
        <p:blipFill>
          <a:blip r:embed="rId2"/>
          <a:stretch>
            <a:fillRect/>
          </a:stretch>
        </p:blipFill>
        <p:spPr>
          <a:xfrm>
            <a:off x="78658" y="1120877"/>
            <a:ext cx="8190271" cy="5653549"/>
          </a:xfrm>
          <a:prstGeom prst="rect">
            <a:avLst/>
          </a:prstGeom>
        </p:spPr>
      </p:pic>
    </p:spTree>
    <p:extLst>
      <p:ext uri="{BB962C8B-B14F-4D97-AF65-F5344CB8AC3E}">
        <p14:creationId xmlns:p14="http://schemas.microsoft.com/office/powerpoint/2010/main" val="198651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ge of a construction site&#10;&#10;AI-generated content may be incorrect.">
            <a:extLst>
              <a:ext uri="{FF2B5EF4-FFF2-40B4-BE49-F238E27FC236}">
                <a16:creationId xmlns:a16="http://schemas.microsoft.com/office/drawing/2014/main" id="{45C3F171-402A-6BAD-C0FA-A3CD9BDB9E38}"/>
              </a:ext>
            </a:extLst>
          </p:cNvPr>
          <p:cNvPicPr>
            <a:picLocks noChangeAspect="1"/>
          </p:cNvPicPr>
          <p:nvPr/>
        </p:nvPicPr>
        <p:blipFill>
          <a:blip r:embed="rId2"/>
          <a:stretch>
            <a:fillRect/>
          </a:stretch>
        </p:blipFill>
        <p:spPr>
          <a:xfrm>
            <a:off x="78658" y="865240"/>
            <a:ext cx="8170607" cy="5798744"/>
          </a:xfrm>
          <a:prstGeom prst="rect">
            <a:avLst/>
          </a:prstGeom>
        </p:spPr>
      </p:pic>
      <p:sp>
        <p:nvSpPr>
          <p:cNvPr id="7" name="Title 1">
            <a:extLst>
              <a:ext uri="{FF2B5EF4-FFF2-40B4-BE49-F238E27FC236}">
                <a16:creationId xmlns:a16="http://schemas.microsoft.com/office/drawing/2014/main" id="{69431FE5-0409-149C-FB69-86E937AA88C4}"/>
              </a:ext>
            </a:extLst>
          </p:cNvPr>
          <p:cNvSpPr>
            <a:spLocks noGrp="1"/>
          </p:cNvSpPr>
          <p:nvPr>
            <p:ph type="title"/>
          </p:nvPr>
        </p:nvSpPr>
        <p:spPr>
          <a:xfrm>
            <a:off x="1019175" y="193675"/>
            <a:ext cx="6265863" cy="815975"/>
          </a:xfrm>
        </p:spPr>
        <p:txBody>
          <a:bodyPr/>
          <a:lstStyle/>
          <a:p>
            <a:r>
              <a:rPr lang="en-US" sz="2400" b="1">
                <a:solidFill>
                  <a:srgbClr val="002060"/>
                </a:solidFill>
              </a:rPr>
              <a:t>Medical Treatment Case – Recordable Injury</a:t>
            </a:r>
            <a:endParaRPr lang="en-ZA" sz="2400" b="1">
              <a:solidFill>
                <a:srgbClr val="002060"/>
              </a:solidFill>
            </a:endParaRPr>
          </a:p>
        </p:txBody>
      </p:sp>
    </p:spTree>
    <p:extLst>
      <p:ext uri="{BB962C8B-B14F-4D97-AF65-F5344CB8AC3E}">
        <p14:creationId xmlns:p14="http://schemas.microsoft.com/office/powerpoint/2010/main" val="14994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5949-D8D6-0439-7D4D-5E0F1A2DBD00}"/>
              </a:ext>
            </a:extLst>
          </p:cNvPr>
          <p:cNvSpPr>
            <a:spLocks noGrp="1"/>
          </p:cNvSpPr>
          <p:nvPr>
            <p:ph type="title"/>
          </p:nvPr>
        </p:nvSpPr>
        <p:spPr/>
        <p:txBody>
          <a:bodyPr/>
          <a:lstStyle/>
          <a:p>
            <a:r>
              <a:rPr lang="en-US" sz="2400" b="1"/>
              <a:t>2025 LSRs</a:t>
            </a:r>
            <a:endParaRPr lang="en-ZA" sz="2400" b="1"/>
          </a:p>
        </p:txBody>
      </p:sp>
      <p:graphicFrame>
        <p:nvGraphicFramePr>
          <p:cNvPr id="4" name="Table 3">
            <a:extLst>
              <a:ext uri="{FF2B5EF4-FFF2-40B4-BE49-F238E27FC236}">
                <a16:creationId xmlns:a16="http://schemas.microsoft.com/office/drawing/2014/main" id="{47975EE5-19E8-A3C1-EDF5-402939A191B1}"/>
              </a:ext>
            </a:extLst>
          </p:cNvPr>
          <p:cNvGraphicFramePr>
            <a:graphicFrameLocks noGrp="1"/>
          </p:cNvGraphicFramePr>
          <p:nvPr/>
        </p:nvGraphicFramePr>
        <p:xfrm>
          <a:off x="218209" y="1305373"/>
          <a:ext cx="8084127" cy="2583180"/>
        </p:xfrm>
        <a:graphic>
          <a:graphicData uri="http://schemas.openxmlformats.org/drawingml/2006/table">
            <a:tbl>
              <a:tblPr/>
              <a:tblGrid>
                <a:gridCol w="1649583">
                  <a:extLst>
                    <a:ext uri="{9D8B030D-6E8A-4147-A177-3AD203B41FA5}">
                      <a16:colId xmlns:a16="http://schemas.microsoft.com/office/drawing/2014/main" val="2698202150"/>
                    </a:ext>
                  </a:extLst>
                </a:gridCol>
                <a:gridCol w="6434544">
                  <a:extLst>
                    <a:ext uri="{9D8B030D-6E8A-4147-A177-3AD203B41FA5}">
                      <a16:colId xmlns:a16="http://schemas.microsoft.com/office/drawing/2014/main" val="3641633835"/>
                    </a:ext>
                  </a:extLst>
                </a:gridCol>
              </a:tblGrid>
              <a:tr h="571500">
                <a:tc>
                  <a:txBody>
                    <a:bodyPr/>
                    <a:lstStyle/>
                    <a:p>
                      <a:pPr algn="l" fontAlgn="b">
                        <a:buNone/>
                      </a:pPr>
                      <a:r>
                        <a:rPr lang="en-ZA" sz="1600" b="0" i="0" u="none" strike="noStrike">
                          <a:solidFill>
                            <a:srgbClr val="000000"/>
                          </a:solidFill>
                          <a:effectLst/>
                          <a:latin typeface="+mn-lt"/>
                        </a:rPr>
                        <a:t>Incident_Date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buNone/>
                      </a:pPr>
                      <a:r>
                        <a:rPr lang="en-ZA" sz="1600" b="0" i="0" u="none" strike="noStrike">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extLst>
                  <a:ext uri="{0D108BD9-81ED-4DB2-BD59-A6C34878D82A}">
                    <a16:rowId xmlns:a16="http://schemas.microsoft.com/office/drawing/2014/main" val="1267092139"/>
                  </a:ext>
                </a:extLst>
              </a:tr>
              <a:tr h="514350">
                <a:tc>
                  <a:txBody>
                    <a:bodyPr/>
                    <a:lstStyle/>
                    <a:p>
                      <a:pPr algn="l" fontAlgn="b">
                        <a:buNone/>
                      </a:pPr>
                      <a:r>
                        <a:rPr lang="en-ZA" sz="1600" b="0" i="0" u="none" strike="noStrike">
                          <a:solidFill>
                            <a:srgbClr val="000000"/>
                          </a:solidFill>
                          <a:effectLst/>
                          <a:latin typeface="+mn-lt"/>
                        </a:rPr>
                        <a:t>19-05-2025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mn-lt"/>
                        </a:rPr>
                        <a:t>Entry into CSE without authorisation - </a:t>
                      </a:r>
                      <a:r>
                        <a:rPr lang="en-US" sz="1600" kern="1200">
                          <a:solidFill>
                            <a:schemeClr val="tx1"/>
                          </a:solidFill>
                          <a:effectLst/>
                          <a:latin typeface="+mn-lt"/>
                          <a:ea typeface="+mn-ea"/>
                          <a:cs typeface="+mn-cs"/>
                        </a:rPr>
                        <a:t>On the 19</a:t>
                      </a:r>
                      <a:r>
                        <a:rPr lang="en-US" sz="1600" kern="1200" baseline="30000">
                          <a:solidFill>
                            <a:schemeClr val="tx1"/>
                          </a:solidFill>
                          <a:effectLst/>
                          <a:latin typeface="+mn-lt"/>
                          <a:ea typeface="+mn-ea"/>
                          <a:cs typeface="+mn-cs"/>
                        </a:rPr>
                        <a:t>th</a:t>
                      </a:r>
                      <a:r>
                        <a:rPr lang="en-US" sz="1600" kern="1200">
                          <a:solidFill>
                            <a:schemeClr val="tx1"/>
                          </a:solidFill>
                          <a:effectLst/>
                          <a:latin typeface="+mn-lt"/>
                          <a:ea typeface="+mn-ea"/>
                          <a:cs typeface="+mn-cs"/>
                        </a:rPr>
                        <a:t>  of May 2025 approximately 10:00 at site 3 T2350 during a high-risk safety walk it was observed that the confined space entry register has 3 employees signed in however 6 employees came outside of the tank after the emergency horn was activated</a:t>
                      </a:r>
                      <a:endParaRPr lang="en-ZA" sz="1600" kern="1200">
                        <a:solidFill>
                          <a:schemeClr val="tx1"/>
                        </a:solidFill>
                        <a:effectLst/>
                        <a:latin typeface="+mn-lt"/>
                        <a:ea typeface="+mn-ea"/>
                        <a:cs typeface="+mn-cs"/>
                      </a:endParaRPr>
                    </a:p>
                    <a:p>
                      <a:pPr algn="l" fontAlgn="b">
                        <a:buNone/>
                      </a:pPr>
                      <a:endParaRPr lang="en-US" sz="16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56348413"/>
                  </a:ext>
                </a:extLst>
              </a:tr>
              <a:tr h="548640">
                <a:tc>
                  <a:txBody>
                    <a:bodyPr/>
                    <a:lstStyle/>
                    <a:p>
                      <a:pPr algn="l" fontAlgn="b">
                        <a:buNone/>
                      </a:pPr>
                      <a:r>
                        <a:rPr lang="en-ZA" sz="1600" b="0" i="0" u="none" strike="noStrike">
                          <a:solidFill>
                            <a:srgbClr val="000000"/>
                          </a:solidFill>
                          <a:effectLst/>
                          <a:latin typeface="+mn-lt"/>
                        </a:rPr>
                        <a:t>01-06-2025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a:solidFill>
                            <a:srgbClr val="000000"/>
                          </a:solidFill>
                          <a:effectLst/>
                          <a:latin typeface="+mn-lt"/>
                        </a:rPr>
                        <a:t>Safety harness not hooked up on an Orange tagged scaffold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942985"/>
                  </a:ext>
                </a:extLst>
              </a:tr>
            </a:tbl>
          </a:graphicData>
        </a:graphic>
      </p:graphicFrame>
    </p:spTree>
    <p:extLst>
      <p:ext uri="{BB962C8B-B14F-4D97-AF65-F5344CB8AC3E}">
        <p14:creationId xmlns:p14="http://schemas.microsoft.com/office/powerpoint/2010/main" val="424346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E74B-316A-0123-BB4C-3AE5F4E6A781}"/>
              </a:ext>
            </a:extLst>
          </p:cNvPr>
          <p:cNvSpPr>
            <a:spLocks noGrp="1"/>
          </p:cNvSpPr>
          <p:nvPr>
            <p:ph type="title"/>
          </p:nvPr>
        </p:nvSpPr>
        <p:spPr/>
        <p:txBody>
          <a:bodyPr/>
          <a:lstStyle/>
          <a:p>
            <a:r>
              <a:rPr lang="en-US" sz="2400" b="1"/>
              <a:t>Motor Vehicle Accidents</a:t>
            </a:r>
            <a:endParaRPr lang="en-ZA" sz="2400" b="1"/>
          </a:p>
        </p:txBody>
      </p:sp>
      <p:graphicFrame>
        <p:nvGraphicFramePr>
          <p:cNvPr id="4" name="Table 3">
            <a:extLst>
              <a:ext uri="{FF2B5EF4-FFF2-40B4-BE49-F238E27FC236}">
                <a16:creationId xmlns:a16="http://schemas.microsoft.com/office/drawing/2014/main" id="{82C11D7F-27A4-9BA7-21EC-F7822F921216}"/>
              </a:ext>
            </a:extLst>
          </p:cNvPr>
          <p:cNvGraphicFramePr>
            <a:graphicFrameLocks noGrp="1"/>
          </p:cNvGraphicFramePr>
          <p:nvPr>
            <p:extLst>
              <p:ext uri="{D42A27DB-BD31-4B8C-83A1-F6EECF244321}">
                <p14:modId xmlns:p14="http://schemas.microsoft.com/office/powerpoint/2010/main" val="3724405526"/>
              </p:ext>
            </p:extLst>
          </p:nvPr>
        </p:nvGraphicFramePr>
        <p:xfrm>
          <a:off x="135081" y="1177583"/>
          <a:ext cx="8749146" cy="5120640"/>
        </p:xfrm>
        <a:graphic>
          <a:graphicData uri="http://schemas.openxmlformats.org/drawingml/2006/table">
            <a:tbl>
              <a:tblPr>
                <a:tableStyleId>{5C22544A-7EE6-4342-B048-85BDC9FD1C3A}</a:tableStyleId>
              </a:tblPr>
              <a:tblGrid>
                <a:gridCol w="1019032">
                  <a:extLst>
                    <a:ext uri="{9D8B030D-6E8A-4147-A177-3AD203B41FA5}">
                      <a16:colId xmlns:a16="http://schemas.microsoft.com/office/drawing/2014/main" val="793330003"/>
                    </a:ext>
                  </a:extLst>
                </a:gridCol>
                <a:gridCol w="7730114">
                  <a:extLst>
                    <a:ext uri="{9D8B030D-6E8A-4147-A177-3AD203B41FA5}">
                      <a16:colId xmlns:a16="http://schemas.microsoft.com/office/drawing/2014/main" val="2439555117"/>
                    </a:ext>
                  </a:extLst>
                </a:gridCol>
              </a:tblGrid>
              <a:tr h="394202">
                <a:tc>
                  <a:txBody>
                    <a:bodyPr/>
                    <a:lstStyle/>
                    <a:p>
                      <a:pPr algn="l" fontAlgn="b">
                        <a:buNone/>
                      </a:pPr>
                      <a:r>
                        <a:rPr lang="en-ZA" sz="1400" b="1" u="none" strike="noStrike">
                          <a:effectLst/>
                          <a:latin typeface="+mn-lt"/>
                        </a:rPr>
                        <a:t>Incident_Date</a:t>
                      </a:r>
                      <a:endParaRPr lang="en-ZA"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buNone/>
                      </a:pPr>
                      <a:r>
                        <a:rPr lang="en-ZA" sz="1400" b="1" u="none" strike="noStrike">
                          <a:effectLst/>
                          <a:latin typeface="+mn-lt"/>
                        </a:rPr>
                        <a:t>Full description</a:t>
                      </a:r>
                      <a:endParaRPr lang="en-ZA"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90869810"/>
                  </a:ext>
                </a:extLst>
              </a:tr>
              <a:tr h="614018">
                <a:tc>
                  <a:txBody>
                    <a:bodyPr/>
                    <a:lstStyle/>
                    <a:p>
                      <a:pPr algn="ctr" fontAlgn="b">
                        <a:buNone/>
                      </a:pPr>
                      <a:r>
                        <a:rPr lang="en-ZA" sz="1400" b="0" i="0" u="none" strike="noStrike">
                          <a:solidFill>
                            <a:srgbClr val="000000"/>
                          </a:solidFill>
                          <a:effectLst/>
                          <a:latin typeface="+mn-lt"/>
                        </a:rPr>
                        <a:t>17-04-2025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Whilst attempting to park fire truck into fire station, operator accidently bumped into stationary vehicle alongside fire station.  Drivers alcohol test with security was negative and accident report was placed at the Brighton Saps. All parties were informed.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2689888"/>
                  </a:ext>
                </a:extLst>
              </a:tr>
              <a:tr h="818690">
                <a:tc>
                  <a:txBody>
                    <a:bodyPr/>
                    <a:lstStyle/>
                    <a:p>
                      <a:pPr algn="ctr" fontAlgn="b">
                        <a:buNone/>
                      </a:pPr>
                      <a:r>
                        <a:rPr lang="en-ZA" sz="1400" b="0" i="0" u="none" strike="noStrike">
                          <a:solidFill>
                            <a:srgbClr val="000000"/>
                          </a:solidFill>
                          <a:effectLst/>
                          <a:latin typeface="+mn-lt"/>
                        </a:rPr>
                        <a:t>11-07-2025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On Friday 11.07.2025 at 11:10am a Remistar employee was involved in an accident with a train. The train hopper carrier extended bracket hooked the bakkie on the front door and dragged it forward from where it was parked. Isuzu Bakkie sustained serious damage. The train dragged the bakkie for about 8 metres. The driver of the vehicle was alone in the vehicle at the time of the accident. There were no injuries.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7371674"/>
                  </a:ext>
                </a:extLst>
              </a:tr>
              <a:tr h="818690">
                <a:tc>
                  <a:txBody>
                    <a:bodyPr/>
                    <a:lstStyle/>
                    <a:p>
                      <a:pPr algn="ctr" fontAlgn="b">
                        <a:buNone/>
                      </a:pPr>
                      <a:r>
                        <a:rPr lang="en-ZA" sz="1400" b="0" i="0" u="none" strike="noStrike">
                          <a:solidFill>
                            <a:srgbClr val="000000"/>
                          </a:solidFill>
                          <a:effectLst/>
                          <a:latin typeface="+mn-lt"/>
                        </a:rPr>
                        <a:t>05-08-2025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On the 5th of August 2025 TMS employee was reversing to the parking in site 1, While reversing, the vehicle came very to the fence  which resulted to bakkie to hitting the fence.</a:t>
                      </a:r>
                      <a:br>
                        <a:rPr lang="en-US" sz="1400" b="0" i="0" u="none" strike="noStrike">
                          <a:solidFill>
                            <a:srgbClr val="000000"/>
                          </a:solidFill>
                          <a:effectLst/>
                          <a:latin typeface="+mn-lt"/>
                        </a:rPr>
                      </a:br>
                      <a:br>
                        <a:rPr lang="en-US" sz="1400" b="0" i="0" u="none" strike="noStrike">
                          <a:solidFill>
                            <a:srgbClr val="000000"/>
                          </a:solidFill>
                          <a:effectLst/>
                          <a:latin typeface="+mn-lt"/>
                        </a:rPr>
                      </a:br>
                      <a:r>
                        <a:rPr lang="en-US" sz="1400" b="0" i="0" u="none" strike="noStrike">
                          <a:solidFill>
                            <a:srgbClr val="000000"/>
                          </a:solidFill>
                          <a:effectLst/>
                          <a:latin typeface="+mn-lt"/>
                        </a:rPr>
                        <a:t>There were no damages to the vehicle and sapref property.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9191927"/>
                  </a:ext>
                </a:extLst>
              </a:tr>
              <a:tr h="1195626">
                <a:tc>
                  <a:txBody>
                    <a:bodyPr/>
                    <a:lstStyle/>
                    <a:p>
                      <a:pPr algn="ctr" fontAlgn="b">
                        <a:buNone/>
                      </a:pPr>
                      <a:r>
                        <a:rPr lang="en-ZA" sz="1400" b="0" i="0" u="none" strike="noStrike">
                          <a:solidFill>
                            <a:srgbClr val="000000"/>
                          </a:solidFill>
                          <a:effectLst/>
                          <a:latin typeface="+mn-lt"/>
                        </a:rPr>
                        <a:t>02-10-2025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Summary of Incident at Contractor's Yard</a:t>
                      </a:r>
                    </a:p>
                    <a:p>
                      <a:pPr algn="l" fontAlgn="b">
                        <a:buNone/>
                      </a:pPr>
                      <a:r>
                        <a:rPr lang="en-US" sz="1400" b="0" i="0" u="none" strike="noStrike">
                          <a:solidFill>
                            <a:srgbClr val="000000"/>
                          </a:solidFill>
                          <a:effectLst/>
                          <a:latin typeface="+mn-lt"/>
                        </a:rPr>
                        <a:t>The Environ-Clean driver was driving forward and trying to turn to get to the work site (Ref: T2433 Spade P-240884/P-240807, AVGAS Rundown Line, CAIR).</a:t>
                      </a:r>
                      <a:br>
                        <a:rPr lang="en-US" sz="1400" b="0" i="0" u="none" strike="noStrike">
                          <a:solidFill>
                            <a:srgbClr val="000000"/>
                          </a:solidFill>
                          <a:effectLst/>
                          <a:latin typeface="+mn-lt"/>
                        </a:rPr>
                      </a:br>
                      <a:br>
                        <a:rPr lang="en-US" sz="1400" b="0" i="0" u="none" strike="noStrike">
                          <a:solidFill>
                            <a:srgbClr val="000000"/>
                          </a:solidFill>
                          <a:effectLst/>
                          <a:latin typeface="+mn-lt"/>
                        </a:rPr>
                      </a:br>
                      <a:r>
                        <a:rPr lang="en-US" sz="1400" b="0" i="0" u="none" strike="noStrike">
                          <a:solidFill>
                            <a:srgbClr val="000000"/>
                          </a:solidFill>
                          <a:effectLst/>
                          <a:latin typeface="+mn-lt"/>
                        </a:rPr>
                        <a:t>During the turn, the driver misjudged the space. The flagman was outside the vehicle at the time. The driver said he told the flagman not to worry because he was driving forward, not in reverse, and that the area wasn’t a process unit.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751073"/>
                  </a:ext>
                </a:extLst>
              </a:tr>
              <a:tr h="614018">
                <a:tc>
                  <a:txBody>
                    <a:bodyPr/>
                    <a:lstStyle/>
                    <a:p>
                      <a:pPr algn="ctr" fontAlgn="b">
                        <a:buNone/>
                      </a:pPr>
                      <a:r>
                        <a:rPr lang="en-ZA" sz="1400" b="0" i="0" u="none" strike="noStrike">
                          <a:solidFill>
                            <a:srgbClr val="000000"/>
                          </a:solidFill>
                          <a:effectLst/>
                          <a:latin typeface="+mn-lt"/>
                        </a:rPr>
                        <a:t>25-09-2025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Driver entered the parking lot at Site 1 alongside the walkway. While manoeuvring, he misjudged his vehicle positioning, which led to the front left bumper bumping into the light pole power supply box. The incident caused damage to the supply box and slight damage to the vehicle bumper. No injuries were sustained.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755018"/>
                  </a:ext>
                </a:extLst>
              </a:tr>
            </a:tbl>
          </a:graphicData>
        </a:graphic>
      </p:graphicFrame>
    </p:spTree>
    <p:extLst>
      <p:ext uri="{BB962C8B-B14F-4D97-AF65-F5344CB8AC3E}">
        <p14:creationId xmlns:p14="http://schemas.microsoft.com/office/powerpoint/2010/main" val="409811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1191-63B9-2017-4167-EF57635B0A1C}"/>
              </a:ext>
            </a:extLst>
          </p:cNvPr>
          <p:cNvSpPr>
            <a:spLocks noGrp="1"/>
          </p:cNvSpPr>
          <p:nvPr>
            <p:ph type="title"/>
          </p:nvPr>
        </p:nvSpPr>
        <p:spPr/>
        <p:txBody>
          <a:bodyPr/>
          <a:lstStyle/>
          <a:p>
            <a:r>
              <a:rPr lang="en-US" sz="2400" b="1"/>
              <a:t>Motor Vehicle Accidents (contd’)</a:t>
            </a:r>
            <a:endParaRPr lang="en-ZA" sz="2400"/>
          </a:p>
        </p:txBody>
      </p:sp>
      <p:graphicFrame>
        <p:nvGraphicFramePr>
          <p:cNvPr id="5" name="Table 4">
            <a:extLst>
              <a:ext uri="{FF2B5EF4-FFF2-40B4-BE49-F238E27FC236}">
                <a16:creationId xmlns:a16="http://schemas.microsoft.com/office/drawing/2014/main" id="{4C7013E7-748A-B33F-542E-59C3ACB8AC92}"/>
              </a:ext>
            </a:extLst>
          </p:cNvPr>
          <p:cNvGraphicFramePr>
            <a:graphicFrameLocks noGrp="1"/>
          </p:cNvGraphicFramePr>
          <p:nvPr>
            <p:extLst>
              <p:ext uri="{D42A27DB-BD31-4B8C-83A1-F6EECF244321}">
                <p14:modId xmlns:p14="http://schemas.microsoft.com/office/powerpoint/2010/main" val="4226801237"/>
              </p:ext>
            </p:extLst>
          </p:nvPr>
        </p:nvGraphicFramePr>
        <p:xfrm>
          <a:off x="150668" y="1420380"/>
          <a:ext cx="8447810" cy="3915698"/>
        </p:xfrm>
        <a:graphic>
          <a:graphicData uri="http://schemas.openxmlformats.org/drawingml/2006/table">
            <a:tbl>
              <a:tblPr>
                <a:tableStyleId>{5C22544A-7EE6-4342-B048-85BDC9FD1C3A}</a:tableStyleId>
              </a:tblPr>
              <a:tblGrid>
                <a:gridCol w="983935">
                  <a:extLst>
                    <a:ext uri="{9D8B030D-6E8A-4147-A177-3AD203B41FA5}">
                      <a16:colId xmlns:a16="http://schemas.microsoft.com/office/drawing/2014/main" val="1720465790"/>
                    </a:ext>
                  </a:extLst>
                </a:gridCol>
                <a:gridCol w="7463875">
                  <a:extLst>
                    <a:ext uri="{9D8B030D-6E8A-4147-A177-3AD203B41FA5}">
                      <a16:colId xmlns:a16="http://schemas.microsoft.com/office/drawing/2014/main" val="2383249021"/>
                    </a:ext>
                  </a:extLst>
                </a:gridCol>
              </a:tblGrid>
              <a:tr h="501938">
                <a:tc>
                  <a:txBody>
                    <a:bodyPr/>
                    <a:lstStyle/>
                    <a:p>
                      <a:pPr algn="l" fontAlgn="b">
                        <a:buNone/>
                      </a:pPr>
                      <a:r>
                        <a:rPr lang="en-ZA" sz="1400" b="1" u="none" strike="noStrike">
                          <a:effectLst/>
                          <a:latin typeface="+mn-lt"/>
                        </a:rPr>
                        <a:t>Incident Date</a:t>
                      </a:r>
                      <a:endParaRPr lang="en-ZA"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l" fontAlgn="b">
                        <a:buNone/>
                      </a:pPr>
                      <a:r>
                        <a:rPr lang="en-ZA" sz="1400" b="1" u="none" strike="noStrike">
                          <a:effectLst/>
                          <a:latin typeface="+mn-lt"/>
                        </a:rPr>
                        <a:t>Full description</a:t>
                      </a:r>
                      <a:endParaRPr lang="en-ZA" sz="1400" b="1" i="0" u="none" strike="noStrike">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86023542"/>
                  </a:ext>
                </a:extLst>
              </a:tr>
              <a:tr h="577340">
                <a:tc>
                  <a:txBody>
                    <a:bodyPr/>
                    <a:lstStyle/>
                    <a:p>
                      <a:pPr algn="l" fontAlgn="b">
                        <a:buNone/>
                      </a:pPr>
                      <a:r>
                        <a:rPr lang="en-ZA" sz="1400" b="0" i="0" u="none" strike="noStrike">
                          <a:solidFill>
                            <a:srgbClr val="000000"/>
                          </a:solidFill>
                          <a:effectLst/>
                          <a:latin typeface="+mn-lt"/>
                        </a:rPr>
                        <a:t>03-11-2025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At approximately 13h16 on 03 November 2025, a TMS employee was driving a Toyota bakkie (registration number JY57 MZ GP) west-bound along Borneo Road inside Culter Complex towards the Wharf side Road Intersection.   The driver stopped at the stop sign, waiting for a truck travelling from the right-hand side(South-bound) to pass before turning left onto Wharf Side Road.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3540316"/>
                  </a:ext>
                </a:extLst>
              </a:tr>
              <a:tr h="507023">
                <a:tc>
                  <a:txBody>
                    <a:bodyPr/>
                    <a:lstStyle/>
                    <a:p>
                      <a:pPr algn="l" fontAlgn="b">
                        <a:buNone/>
                      </a:pPr>
                      <a:r>
                        <a:rPr lang="en-ZA" sz="1400" b="0" i="0" u="none" strike="noStrike">
                          <a:solidFill>
                            <a:srgbClr val="000000"/>
                          </a:solidFill>
                          <a:effectLst/>
                          <a:latin typeface="+mn-lt"/>
                        </a:rPr>
                        <a:t>12-11-2025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Whilst exiting parking lot outside Site 1 new building, </a:t>
                      </a:r>
                      <a:r>
                        <a:rPr lang="en-US" sz="1400" b="0" i="0" u="none" strike="noStrike" err="1">
                          <a:solidFill>
                            <a:srgbClr val="000000"/>
                          </a:solidFill>
                          <a:effectLst/>
                          <a:latin typeface="+mn-lt"/>
                        </a:rPr>
                        <a:t>i</a:t>
                      </a:r>
                      <a:r>
                        <a:rPr lang="en-US" sz="1400" b="0" i="0" u="none" strike="noStrike">
                          <a:solidFill>
                            <a:srgbClr val="000000"/>
                          </a:solidFill>
                          <a:effectLst/>
                          <a:latin typeface="+mn-lt"/>
                        </a:rPr>
                        <a:t> turned and hit the right hade side front fender against the concrete jersey barrier. Vehicle registration number is CM08CK-ZN. Reported to the Team Leader and Security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261648"/>
                  </a:ext>
                </a:extLst>
              </a:tr>
              <a:tr h="507023">
                <a:tc>
                  <a:txBody>
                    <a:bodyPr/>
                    <a:lstStyle/>
                    <a:p>
                      <a:pPr algn="l" fontAlgn="b">
                        <a:buNone/>
                      </a:pPr>
                      <a:r>
                        <a:rPr lang="en-ZA" sz="1400" b="0" i="0" u="none" strike="noStrike">
                          <a:solidFill>
                            <a:srgbClr val="000000"/>
                          </a:solidFill>
                          <a:effectLst/>
                          <a:latin typeface="+mn-lt"/>
                        </a:rPr>
                        <a:t>14-11-2025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Operator parked next to site 1 gate while it was closed, on his return he found the gate to have been opened and had swung and made contact with the body of the bakkie. The vehicle sustained a slight scratch on the body.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8196830"/>
                  </a:ext>
                </a:extLst>
              </a:tr>
              <a:tr h="507023">
                <a:tc>
                  <a:txBody>
                    <a:bodyPr/>
                    <a:lstStyle/>
                    <a:p>
                      <a:pPr algn="l" fontAlgn="b">
                        <a:buNone/>
                      </a:pPr>
                      <a:r>
                        <a:rPr lang="en-ZA" sz="1400" b="0" i="0" u="none" strike="noStrike">
                          <a:solidFill>
                            <a:srgbClr val="000000"/>
                          </a:solidFill>
                          <a:effectLst/>
                          <a:latin typeface="+mn-lt"/>
                        </a:rPr>
                        <a:t>18-11-2025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The Tankage vehicle DD53BJ- ZN was parked at the </a:t>
                      </a:r>
                      <a:r>
                        <a:rPr lang="en-US" sz="1400" b="0" i="0" u="none" strike="noStrike" err="1">
                          <a:solidFill>
                            <a:srgbClr val="000000"/>
                          </a:solidFill>
                          <a:effectLst/>
                          <a:latin typeface="+mn-lt"/>
                        </a:rPr>
                        <a:t>Enserve</a:t>
                      </a:r>
                      <a:r>
                        <a:rPr lang="en-US" sz="1400" b="0" i="0" u="none" strike="noStrike">
                          <a:solidFill>
                            <a:srgbClr val="000000"/>
                          </a:solidFill>
                          <a:effectLst/>
                          <a:latin typeface="+mn-lt"/>
                        </a:rPr>
                        <a:t> workshop entrance in Pinetown, during offloading of 23EV7, when it was struck by a metal piping stand that was toppled by heavy winds, resulting in damage to the bakkie.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002359"/>
                  </a:ext>
                </a:extLst>
              </a:tr>
              <a:tr h="433005">
                <a:tc>
                  <a:txBody>
                    <a:bodyPr/>
                    <a:lstStyle/>
                    <a:p>
                      <a:pPr algn="l" fontAlgn="b">
                        <a:buNone/>
                      </a:pPr>
                      <a:r>
                        <a:rPr lang="en-ZA" sz="1400" b="0" i="0" u="none" strike="noStrike">
                          <a:solidFill>
                            <a:srgbClr val="000000"/>
                          </a:solidFill>
                          <a:effectLst/>
                          <a:latin typeface="+mn-lt"/>
                        </a:rPr>
                        <a:t>20-11-2025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While operator was leaving the site 3 car park, the site 1 bakkie made contact with an open door on the electrical bakkie. There was minor damage sustained to the rear fender of the site 1 bakkie and rear door of the electrical bakkie. MVA was reported and all relevant parties were informed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3876686"/>
                  </a:ext>
                </a:extLst>
              </a:tr>
            </a:tbl>
          </a:graphicData>
        </a:graphic>
      </p:graphicFrame>
    </p:spTree>
    <p:extLst>
      <p:ext uri="{BB962C8B-B14F-4D97-AF65-F5344CB8AC3E}">
        <p14:creationId xmlns:p14="http://schemas.microsoft.com/office/powerpoint/2010/main" val="251108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39AF-5611-1427-EA8D-03B9972D6626}"/>
              </a:ext>
            </a:extLst>
          </p:cNvPr>
          <p:cNvSpPr>
            <a:spLocks noGrp="1"/>
          </p:cNvSpPr>
          <p:nvPr>
            <p:ph type="title"/>
          </p:nvPr>
        </p:nvSpPr>
        <p:spPr/>
        <p:txBody>
          <a:bodyPr/>
          <a:lstStyle/>
          <a:p>
            <a:r>
              <a:rPr lang="en-US" sz="2400" b="1"/>
              <a:t>FIRST AID INJURIES</a:t>
            </a:r>
            <a:endParaRPr lang="en-ZA" sz="2400" b="1"/>
          </a:p>
        </p:txBody>
      </p:sp>
      <p:graphicFrame>
        <p:nvGraphicFramePr>
          <p:cNvPr id="4" name="Table 3">
            <a:extLst>
              <a:ext uri="{FF2B5EF4-FFF2-40B4-BE49-F238E27FC236}">
                <a16:creationId xmlns:a16="http://schemas.microsoft.com/office/drawing/2014/main" id="{EDC5B5EE-2E85-8579-FA8F-081A8A5217E6}"/>
              </a:ext>
            </a:extLst>
          </p:cNvPr>
          <p:cNvGraphicFramePr>
            <a:graphicFrameLocks noGrp="1"/>
          </p:cNvGraphicFramePr>
          <p:nvPr>
            <p:extLst>
              <p:ext uri="{D42A27DB-BD31-4B8C-83A1-F6EECF244321}">
                <p14:modId xmlns:p14="http://schemas.microsoft.com/office/powerpoint/2010/main" val="3293182521"/>
              </p:ext>
            </p:extLst>
          </p:nvPr>
        </p:nvGraphicFramePr>
        <p:xfrm>
          <a:off x="356586" y="1877069"/>
          <a:ext cx="7907482" cy="1873122"/>
        </p:xfrm>
        <a:graphic>
          <a:graphicData uri="http://schemas.openxmlformats.org/drawingml/2006/table">
            <a:tbl>
              <a:tblPr/>
              <a:tblGrid>
                <a:gridCol w="1475380">
                  <a:extLst>
                    <a:ext uri="{9D8B030D-6E8A-4147-A177-3AD203B41FA5}">
                      <a16:colId xmlns:a16="http://schemas.microsoft.com/office/drawing/2014/main" val="3559249475"/>
                    </a:ext>
                  </a:extLst>
                </a:gridCol>
                <a:gridCol w="6432102">
                  <a:extLst>
                    <a:ext uri="{9D8B030D-6E8A-4147-A177-3AD203B41FA5}">
                      <a16:colId xmlns:a16="http://schemas.microsoft.com/office/drawing/2014/main" val="3858877856"/>
                    </a:ext>
                  </a:extLst>
                </a:gridCol>
              </a:tblGrid>
              <a:tr h="329379">
                <a:tc>
                  <a:txBody>
                    <a:bodyPr/>
                    <a:lstStyle/>
                    <a:p>
                      <a:pPr algn="l" fontAlgn="t">
                        <a:buNone/>
                      </a:pPr>
                      <a:r>
                        <a:rPr lang="en-ZA" sz="1400" b="1" i="0" u="none" strike="noStrike">
                          <a:solidFill>
                            <a:srgbClr val="000000"/>
                          </a:solidFill>
                          <a:effectLst/>
                          <a:latin typeface="+mn-lt"/>
                        </a:rPr>
                        <a:t>Incident Date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BDD7EE"/>
                    </a:solidFill>
                  </a:tcPr>
                </a:tc>
                <a:tc>
                  <a:txBody>
                    <a:bodyPr/>
                    <a:lstStyle/>
                    <a:p>
                      <a:pPr algn="l" fontAlgn="t">
                        <a:buNone/>
                      </a:pPr>
                      <a:r>
                        <a:rPr lang="en-ZA" sz="1400" b="1" i="0" u="none" strike="noStrike">
                          <a:solidFill>
                            <a:srgbClr val="000000"/>
                          </a:solidFill>
                          <a:effectLst/>
                          <a:latin typeface="+mn-lt"/>
                        </a:rPr>
                        <a:t>Full Description</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186692473"/>
                  </a:ext>
                </a:extLst>
              </a:tr>
              <a:tr h="326448">
                <a:tc gridSpan="2">
                  <a:txBody>
                    <a:bodyPr/>
                    <a:lstStyle/>
                    <a:p>
                      <a:pPr algn="l" fontAlgn="b">
                        <a:buNone/>
                      </a:pPr>
                      <a:r>
                        <a:rPr lang="en-US" sz="1400" b="1" i="0" u="none" strike="noStrike">
                          <a:solidFill>
                            <a:srgbClr val="000000"/>
                          </a:solidFill>
                          <a:effectLst/>
                          <a:latin typeface="+mn-lt"/>
                        </a:rPr>
                        <a:t>First Aid Cases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2687391"/>
                  </a:ext>
                </a:extLst>
              </a:tr>
              <a:tr h="577215">
                <a:tc>
                  <a:txBody>
                    <a:bodyPr/>
                    <a:lstStyle/>
                    <a:p>
                      <a:pPr algn="l" fontAlgn="b">
                        <a:buNone/>
                      </a:pPr>
                      <a:r>
                        <a:rPr lang="en-ZA" sz="1400" b="0" i="0" u="none" strike="noStrike">
                          <a:solidFill>
                            <a:srgbClr val="000000"/>
                          </a:solidFill>
                          <a:effectLst/>
                          <a:latin typeface="+mn-lt"/>
                        </a:rPr>
                        <a:t>08-09-2025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400" b="0" i="0" u="none" strike="noStrike">
                          <a:solidFill>
                            <a:srgbClr val="000000"/>
                          </a:solidFill>
                          <a:effectLst/>
                          <a:latin typeface="+mn-lt"/>
                        </a:rPr>
                        <a:t>While moving a cup of tea on the table, hot tea spilled on the worker’s hand. Injured person reported to the Clinic for treatment.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172599"/>
                  </a:ext>
                </a:extLst>
              </a:tr>
              <a:tr h="57721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0" i="0" u="none" strike="noStrike">
                          <a:solidFill>
                            <a:srgbClr val="000000"/>
                          </a:solidFill>
                          <a:effectLst/>
                          <a:latin typeface="+mn-lt"/>
                        </a:rPr>
                        <a:t>09-06-2025</a:t>
                      </a:r>
                    </a:p>
                    <a:p>
                      <a:pPr algn="l" fontAlgn="b">
                        <a:buNone/>
                      </a:pPr>
                      <a:endParaRPr lang="en-ZA" sz="14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kern="1200">
                          <a:solidFill>
                            <a:schemeClr val="tx1"/>
                          </a:solidFill>
                          <a:effectLst/>
                          <a:latin typeface="+mn-lt"/>
                          <a:ea typeface="+mn-ea"/>
                          <a:cs typeface="+mn-cs"/>
                        </a:rPr>
                        <a:t>An employee was stung by a bee on the leg at Site 3 toilets. The injured employee reported to the Clinic and was given first aid treatment and returned to normal duties.</a:t>
                      </a:r>
                      <a:endParaRPr lang="en-ZA" sz="1400" kern="1200">
                        <a:solidFill>
                          <a:schemeClr val="tx1"/>
                        </a:solidFill>
                        <a:effectLst/>
                        <a:latin typeface="+mn-lt"/>
                        <a:ea typeface="+mn-ea"/>
                        <a:cs typeface="+mn-cs"/>
                      </a:endParaRPr>
                    </a:p>
                    <a:p>
                      <a:pPr algn="l" fontAlgn="b">
                        <a:buNone/>
                      </a:pPr>
                      <a:endParaRPr lang="en-US" sz="1400" b="0" i="0" u="none" strike="noStrike">
                        <a:solidFill>
                          <a:srgbClr val="000000"/>
                        </a:solidFill>
                        <a:effectLst/>
                        <a:latin typeface="+mn-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5069339"/>
                  </a:ext>
                </a:extLst>
              </a:tr>
            </a:tbl>
          </a:graphicData>
        </a:graphic>
      </p:graphicFrame>
    </p:spTree>
    <p:extLst>
      <p:ext uri="{BB962C8B-B14F-4D97-AF65-F5344CB8AC3E}">
        <p14:creationId xmlns:p14="http://schemas.microsoft.com/office/powerpoint/2010/main" val="30287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a:extLst>
              <a:ext uri="{FF2B5EF4-FFF2-40B4-BE49-F238E27FC236}">
                <a16:creationId xmlns:a16="http://schemas.microsoft.com/office/drawing/2014/main" id="{2B5A3457-A4D3-A8E1-EA09-2D6AD3674BA8}"/>
              </a:ext>
            </a:extLst>
          </p:cNvPr>
          <p:cNvSpPr>
            <a:spLocks noGrp="1" noChangeArrowheads="1"/>
          </p:cNvSpPr>
          <p:nvPr>
            <p:ph type="title"/>
          </p:nvPr>
        </p:nvSpPr>
        <p:spPr bwMode="auto">
          <a:xfrm>
            <a:off x="234950" y="441607"/>
            <a:ext cx="8640763"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lnSpc>
                <a:spcPct val="100000"/>
              </a:lnSpc>
              <a:buFontTx/>
              <a:buNone/>
            </a:pPr>
            <a:r>
              <a:rPr lang="en-ZA" altLang="en-US" sz="2800" b="1" dirty="0">
                <a:solidFill>
                  <a:srgbClr val="002060"/>
                </a:solidFill>
                <a:latin typeface="Arial" panose="020B0604020202020204" pitchFamily="34" charset="0"/>
                <a:cs typeface="Arial" panose="020B0604020202020204" pitchFamily="34" charset="0"/>
              </a:rPr>
              <a:t>Check-in</a:t>
            </a:r>
            <a:endParaRPr lang="en-GB" altLang="en-US" sz="2800" b="1" dirty="0">
              <a:solidFill>
                <a:srgbClr val="00206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73022232-9167-8C9A-444C-814CB40772B2}"/>
              </a:ext>
            </a:extLst>
          </p:cNvPr>
          <p:cNvSpPr txBox="1">
            <a:spLocks/>
          </p:cNvSpPr>
          <p:nvPr/>
        </p:nvSpPr>
        <p:spPr>
          <a:xfrm>
            <a:off x="268288" y="1125538"/>
            <a:ext cx="7693025" cy="5256212"/>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ZA" sz="16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ZA" sz="1600" b="1" i="0" u="none" strike="noStrike" kern="1200" cap="none" spc="0" normalizeH="0" baseline="0" noProof="0">
                <a:ln>
                  <a:noFill/>
                </a:ln>
                <a:solidFill>
                  <a:srgbClr val="002060"/>
                </a:solidFill>
                <a:effectLst/>
                <a:uLnTx/>
                <a:uFillTx/>
                <a:latin typeface="Calibri"/>
                <a:ea typeface="+mn-ea"/>
                <a:cs typeface="+mn-cs"/>
              </a:rPr>
              <a:t> </a:t>
            </a:r>
          </a:p>
          <a:p>
            <a:pPr marL="180975" marR="0" lvl="0" indent="-180975" algn="l" defTabSz="914400" rtl="0" eaLnBrk="0" fontAlgn="base" latinLnBrk="0" hangingPunct="0">
              <a:lnSpc>
                <a:spcPct val="150000"/>
              </a:lnSpc>
              <a:spcBef>
                <a:spcPct val="20000"/>
              </a:spcBef>
              <a:spcAft>
                <a:spcPct val="0"/>
              </a:spcAft>
              <a:buClrTx/>
              <a:buSzTx/>
              <a:buFont typeface="Arial" panose="020B0604020202020204" pitchFamily="34" charset="0"/>
              <a:buChar char="•"/>
              <a:tabLst/>
              <a:defRPr/>
            </a:pPr>
            <a:endParaRPr kumimoji="0" lang="en-ZA" sz="1600" b="0" i="0" u="none" strike="noStrike" kern="1200" cap="none" spc="0" normalizeH="0" baseline="0" noProof="0">
              <a:ln>
                <a:noFill/>
              </a:ln>
              <a:solidFill>
                <a:prstClr val="black"/>
              </a:solidFill>
              <a:effectLst/>
              <a:uLnTx/>
              <a:uFillTx/>
              <a:latin typeface="Calibri"/>
              <a:ea typeface="+mn-ea"/>
              <a:cs typeface="+mn-cs"/>
            </a:endParaRPr>
          </a:p>
        </p:txBody>
      </p:sp>
      <p:sp>
        <p:nvSpPr>
          <p:cNvPr id="8196" name="Rectangle 5">
            <a:extLst>
              <a:ext uri="{FF2B5EF4-FFF2-40B4-BE49-F238E27FC236}">
                <a16:creationId xmlns:a16="http://schemas.microsoft.com/office/drawing/2014/main" id="{DD606F4F-84E9-EDA1-379E-D49E5BF3AA4D}"/>
              </a:ext>
            </a:extLst>
          </p:cNvPr>
          <p:cNvSpPr>
            <a:spLocks noChangeArrowheads="1"/>
          </p:cNvSpPr>
          <p:nvPr/>
        </p:nvSpPr>
        <p:spPr bwMode="auto">
          <a:xfrm>
            <a:off x="137652" y="1244600"/>
            <a:ext cx="8738061" cy="535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lnSpc>
                <a:spcPct val="150000"/>
              </a:lnSpc>
              <a:spcAft>
                <a:spcPts val="0"/>
              </a:spcAft>
              <a:buFont typeface="Arial" panose="020B0604020202020204" pitchFamily="34" charset="0"/>
              <a:buNone/>
              <a:defRPr/>
            </a:pPr>
            <a:r>
              <a:rPr lang="en-ZA" b="1" dirty="0"/>
              <a:t>Welcome to our colleagues returning from your holiday break.  We are happy to see you refreshed and energised for this new year.</a:t>
            </a:r>
          </a:p>
          <a:p>
            <a:pPr marL="0" indent="0" algn="just" fontAlgn="auto">
              <a:lnSpc>
                <a:spcPct val="150000"/>
              </a:lnSpc>
              <a:spcAft>
                <a:spcPts val="0"/>
              </a:spcAft>
              <a:buFont typeface="Arial" panose="020B0604020202020204" pitchFamily="34" charset="0"/>
              <a:buNone/>
              <a:defRPr/>
            </a:pPr>
            <a:r>
              <a:rPr lang="en-ZA" b="1" i="1" dirty="0">
                <a:solidFill>
                  <a:srgbClr val="FF0000"/>
                </a:solidFill>
              </a:rPr>
              <a:t>Team Leaders/ Supervisors: Carry out check-in with all team members</a:t>
            </a:r>
          </a:p>
          <a:p>
            <a:pPr marL="0" indent="0" fontAlgn="auto">
              <a:lnSpc>
                <a:spcPct val="150000"/>
              </a:lnSpc>
              <a:spcAft>
                <a:spcPts val="0"/>
              </a:spcAft>
              <a:buFont typeface="Arial" panose="020B0604020202020204" pitchFamily="34" charset="0"/>
              <a:buNone/>
              <a:defRPr/>
            </a:pPr>
            <a:endParaRPr lang="en-ZA" dirty="0"/>
          </a:p>
          <a:p>
            <a:pPr marL="0" indent="0" fontAlgn="auto">
              <a:lnSpc>
                <a:spcPct val="150000"/>
              </a:lnSpc>
              <a:spcAft>
                <a:spcPts val="0"/>
              </a:spcAft>
              <a:buFont typeface="Arial" panose="020B0604020202020204" pitchFamily="34" charset="0"/>
              <a:buNone/>
              <a:defRPr/>
            </a:pPr>
            <a:r>
              <a:rPr lang="en-ZA" dirty="0"/>
              <a:t>Check-in Guidelines: </a:t>
            </a:r>
          </a:p>
          <a:p>
            <a:pPr marL="342900" lvl="1" indent="-342900" eaLnBrk="0" hangingPunct="0">
              <a:lnSpc>
                <a:spcPct val="150000"/>
              </a:lnSpc>
              <a:spcBef>
                <a:spcPct val="20000"/>
              </a:spcBef>
              <a:buFont typeface="Arial" panose="020B0604020202020204" pitchFamily="34" charset="0"/>
              <a:buChar char="•"/>
              <a:defRPr/>
            </a:pPr>
            <a:r>
              <a:rPr lang="en-ZA" dirty="0"/>
              <a:t>Everyone in good health?</a:t>
            </a:r>
          </a:p>
          <a:p>
            <a:pPr marL="342900" lvl="1" indent="-342900" eaLnBrk="0" hangingPunct="0">
              <a:lnSpc>
                <a:spcPct val="150000"/>
              </a:lnSpc>
              <a:spcBef>
                <a:spcPct val="20000"/>
              </a:spcBef>
              <a:buFont typeface="Arial" panose="020B0604020202020204" pitchFamily="34" charset="0"/>
              <a:buChar char="•"/>
              <a:defRPr/>
            </a:pPr>
            <a:r>
              <a:rPr lang="en-ZA" dirty="0"/>
              <a:t>Anyone injured or fell ill during the break?</a:t>
            </a:r>
          </a:p>
          <a:p>
            <a:pPr marL="342900" lvl="1" indent="-342900" eaLnBrk="0" hangingPunct="0">
              <a:lnSpc>
                <a:spcPct val="150000"/>
              </a:lnSpc>
              <a:spcBef>
                <a:spcPct val="20000"/>
              </a:spcBef>
              <a:buFont typeface="Arial" panose="020B0604020202020204" pitchFamily="34" charset="0"/>
              <a:buChar char="•"/>
              <a:defRPr/>
            </a:pPr>
            <a:r>
              <a:rPr lang="en-ZA" dirty="0"/>
              <a:t>Anyone suffered trauma (e.g.  Personal loss/death, victim of crime, etc..?)</a:t>
            </a:r>
          </a:p>
          <a:p>
            <a:pPr marL="342900" lvl="1" indent="-342900" eaLnBrk="0" hangingPunct="0">
              <a:lnSpc>
                <a:spcPct val="150000"/>
              </a:lnSpc>
              <a:spcBef>
                <a:spcPct val="20000"/>
              </a:spcBef>
              <a:buFont typeface="Arial" panose="020B0604020202020204" pitchFamily="34" charset="0"/>
              <a:buChar char="•"/>
              <a:defRPr/>
            </a:pPr>
            <a:r>
              <a:rPr lang="en-ZA" dirty="0"/>
              <a:t>Stress – e.g. family issues, children ok?</a:t>
            </a:r>
          </a:p>
          <a:p>
            <a:pPr marL="342900" lvl="1" indent="-342900" eaLnBrk="0" hangingPunct="0">
              <a:lnSpc>
                <a:spcPct val="150000"/>
              </a:lnSpc>
              <a:spcBef>
                <a:spcPct val="20000"/>
              </a:spcBef>
              <a:buFont typeface="Arial" panose="020B0604020202020204" pitchFamily="34" charset="0"/>
              <a:buChar char="•"/>
              <a:defRPr/>
            </a:pPr>
            <a:r>
              <a:rPr lang="en-ZA" dirty="0"/>
              <a:t>Well rested – e.g. Was anyone driving through the night and will not be alert for the full work day?</a:t>
            </a:r>
          </a:p>
          <a:p>
            <a:pPr marL="342900" lvl="1" indent="-342900" eaLnBrk="0" hangingPunct="0">
              <a:lnSpc>
                <a:spcPct val="150000"/>
              </a:lnSpc>
              <a:spcBef>
                <a:spcPct val="20000"/>
              </a:spcBef>
              <a:buFont typeface="Arial" panose="020B0604020202020204" pitchFamily="34" charset="0"/>
              <a:buChar char="•"/>
              <a:defRPr/>
            </a:pPr>
            <a:r>
              <a:rPr lang="en-ZA" dirty="0"/>
              <a:t>Any other concerns........?</a:t>
            </a:r>
            <a:endParaRPr kumimoji="0" lang="en-GB" altLang="en-US" b="0" i="0" u="none" strike="noStrike" kern="1200" cap="none" spc="0" normalizeH="0" baseline="0" noProof="0" dirty="0">
              <a:ln>
                <a:noFill/>
              </a:ln>
              <a:solidFill>
                <a:prstClr val="black"/>
              </a:solidFill>
              <a:effectLst/>
              <a:uLnTx/>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2587DCF2-DAA7-304D-DFB9-BBB524A08852}"/>
              </a:ext>
            </a:extLst>
          </p:cNvPr>
          <p:cNvSpPr txBox="1">
            <a:spLocks noChangeArrowheads="1"/>
          </p:cNvSpPr>
          <p:nvPr/>
        </p:nvSpPr>
        <p:spPr bwMode="auto">
          <a:xfrm>
            <a:off x="501445" y="373165"/>
            <a:ext cx="8246104" cy="5232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indent="171450" algn="ctr" rtl="0" eaLnBrk="0" fontAlgn="base" hangingPunct="0">
              <a:lnSpc>
                <a:spcPct val="150000"/>
              </a:lnSpc>
              <a:spcBef>
                <a:spcPct val="0"/>
              </a:spcBef>
              <a:spcAft>
                <a:spcPts val="60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914400" eaLnBrk="1" hangingPunct="1">
              <a:lnSpc>
                <a:spcPct val="100000"/>
              </a:lnSpc>
            </a:pPr>
            <a:r>
              <a:rPr lang="en-US" altLang="en-US" sz="2800" b="1" dirty="0">
                <a:solidFill>
                  <a:srgbClr val="002060"/>
                </a:solidFill>
                <a:latin typeface="Arial" panose="020B0604020202020204" pitchFamily="34" charset="0"/>
                <a:cs typeface="Arial" panose="020B0604020202020204" pitchFamily="34" charset="0"/>
              </a:rPr>
              <a:t>Welcome from the GM</a:t>
            </a:r>
            <a:endParaRPr lang="en-GB" altLang="en-US" sz="2800" dirty="0">
              <a:solidFill>
                <a:srgbClr val="002060"/>
              </a:solidFill>
              <a:latin typeface="Arial" panose="020B0604020202020204" pitchFamily="34" charset="0"/>
              <a:cs typeface="Arial" panose="020B0604020202020204" pitchFamily="34" charset="0"/>
            </a:endParaRPr>
          </a:p>
        </p:txBody>
      </p:sp>
      <p:sp>
        <p:nvSpPr>
          <p:cNvPr id="4" name="Rectangle 1">
            <a:extLst>
              <a:ext uri="{FF2B5EF4-FFF2-40B4-BE49-F238E27FC236}">
                <a16:creationId xmlns:a16="http://schemas.microsoft.com/office/drawing/2014/main" id="{A3E45B8C-817E-40A4-3869-21B03F57AC3E}"/>
              </a:ext>
            </a:extLst>
          </p:cNvPr>
          <p:cNvSpPr>
            <a:spLocks noChangeArrowheads="1"/>
          </p:cNvSpPr>
          <p:nvPr/>
        </p:nvSpPr>
        <p:spPr bwMode="auto">
          <a:xfrm>
            <a:off x="3091543" y="260168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2"/>
              </a:rPr>
              <a:t>GMs Message.mp4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1816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6103-93B7-7C35-A551-8369B0A34F78}"/>
              </a:ext>
            </a:extLst>
          </p:cNvPr>
          <p:cNvSpPr>
            <a:spLocks noGrp="1"/>
          </p:cNvSpPr>
          <p:nvPr>
            <p:ph type="title"/>
          </p:nvPr>
        </p:nvSpPr>
        <p:spPr>
          <a:xfrm>
            <a:off x="0" y="274638"/>
            <a:ext cx="8686800" cy="1143000"/>
          </a:xfrm>
        </p:spPr>
        <p:txBody>
          <a:bodyPr/>
          <a:lstStyle/>
          <a:p>
            <a:r>
              <a:rPr lang="en-US" sz="2800" b="1" dirty="0">
                <a:solidFill>
                  <a:srgbClr val="002060"/>
                </a:solidFill>
                <a:latin typeface="Arial" panose="020B0604020202020204" pitchFamily="34" charset="0"/>
                <a:cs typeface="Arial" panose="020B0604020202020204" pitchFamily="34" charset="0"/>
              </a:rPr>
              <a:t>Risks Related to Operating Terminal</a:t>
            </a:r>
            <a:endParaRPr lang="en-ZA" sz="28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580F5AB-DB3F-D36D-9A54-369A6DBE70CF}"/>
              </a:ext>
            </a:extLst>
          </p:cNvPr>
          <p:cNvSpPr>
            <a:spLocks noGrp="1"/>
          </p:cNvSpPr>
          <p:nvPr>
            <p:ph idx="1"/>
          </p:nvPr>
        </p:nvSpPr>
        <p:spPr>
          <a:xfrm>
            <a:off x="341671" y="1246239"/>
            <a:ext cx="8460658" cy="4525963"/>
          </a:xfrm>
        </p:spPr>
        <p:txBody>
          <a:bodyPr lIns="91440" tIns="45720" rIns="91440" bIns="45720" anchor="t"/>
          <a:lstStyle/>
          <a:p>
            <a:pPr marL="0" indent="0">
              <a:buNone/>
            </a:pPr>
            <a:r>
              <a:rPr lang="en-ZA" sz="2400" dirty="0">
                <a:latin typeface="Arial" panose="020B0604020202020204" pitchFamily="34" charset="0"/>
                <a:cs typeface="Arial" panose="020B0604020202020204" pitchFamily="34" charset="0"/>
              </a:rPr>
              <a:t>As we start a new year it is important to remind ourselves of the risks related to our operations.</a:t>
            </a:r>
            <a:endParaRPr lang="en-ZA" sz="2400" dirty="0">
              <a:latin typeface="Arial" panose="020B0604020202020204" pitchFamily="34" charset="0"/>
              <a:cs typeface="Arial" panose="020B0604020202020204" pitchFamily="34" charset="0"/>
              <a:hlinkClick r:id="rId3"/>
            </a:endParaRPr>
          </a:p>
          <a:p>
            <a:pPr marL="0" indent="0">
              <a:buNone/>
            </a:pPr>
            <a:endParaRPr lang="en-ZA" sz="2400" dirty="0">
              <a:latin typeface="Arial" panose="020B0604020202020204" pitchFamily="34" charset="0"/>
              <a:cs typeface="Arial" panose="020B0604020202020204" pitchFamily="34" charset="0"/>
              <a:hlinkClick r:id="rId3"/>
            </a:endParaRPr>
          </a:p>
          <a:p>
            <a:pPr marL="0" indent="0">
              <a:buNone/>
            </a:pPr>
            <a:r>
              <a:rPr lang="en-ZA" sz="2400" dirty="0">
                <a:latin typeface="Arial" panose="020B0604020202020204" pitchFamily="34" charset="0"/>
                <a:cs typeface="Arial" panose="020B0604020202020204" pitchFamily="34" charset="0"/>
                <a:hlinkClick r:id="rId3"/>
              </a:rPr>
              <a:t>Buncefield Disaster - ECI-HUB</a:t>
            </a:r>
            <a:endParaRPr lang="en-ZA" sz="2400" dirty="0">
              <a:latin typeface="Arial" panose="020B0604020202020204" pitchFamily="34" charset="0"/>
              <a:cs typeface="Arial" panose="020B0604020202020204" pitchFamily="34" charset="0"/>
            </a:endParaRPr>
          </a:p>
          <a:p>
            <a:pPr marL="0" indent="0">
              <a:buNone/>
            </a:pPr>
            <a:endParaRPr lang="en-ZA" sz="2400" dirty="0">
              <a:latin typeface="Arial" panose="020B0604020202020204" pitchFamily="34" charset="0"/>
              <a:cs typeface="Arial" panose="020B0604020202020204" pitchFamily="34" charset="0"/>
            </a:endParaRPr>
          </a:p>
          <a:p>
            <a:pPr marL="0" indent="0">
              <a:buNone/>
            </a:pPr>
            <a:r>
              <a:rPr lang="en-ZA" sz="2400" dirty="0">
                <a:latin typeface="Arial" panose="020B0604020202020204" pitchFamily="34" charset="0"/>
                <a:cs typeface="Arial" panose="020B0604020202020204" pitchFamily="34" charset="0"/>
              </a:rPr>
              <a:t>What incidents have we had that could of results in a similar disaster?</a:t>
            </a:r>
          </a:p>
          <a:p>
            <a:pPr marL="0" indent="0">
              <a:buNone/>
            </a:pPr>
            <a:endParaRPr lang="en-ZA" dirty="0"/>
          </a:p>
          <a:p>
            <a:pPr marL="0" indent="0">
              <a:buNone/>
            </a:pPr>
            <a:endParaRPr lang="en-ZA" sz="1800" dirty="0">
              <a:solidFill>
                <a:srgbClr val="FF0000"/>
              </a:solidFill>
              <a:ea typeface="Calibri"/>
              <a:cs typeface="Calibri"/>
            </a:endParaRPr>
          </a:p>
        </p:txBody>
      </p:sp>
    </p:spTree>
    <p:extLst>
      <p:ext uri="{BB962C8B-B14F-4D97-AF65-F5344CB8AC3E}">
        <p14:creationId xmlns:p14="http://schemas.microsoft.com/office/powerpoint/2010/main" val="399535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3505-99A5-403F-0FE9-E2B07594D5B6}"/>
              </a:ext>
            </a:extLst>
          </p:cNvPr>
          <p:cNvSpPr>
            <a:spLocks noGrp="1"/>
          </p:cNvSpPr>
          <p:nvPr>
            <p:ph type="title"/>
          </p:nvPr>
        </p:nvSpPr>
        <p:spPr>
          <a:xfrm>
            <a:off x="-225112" y="294070"/>
            <a:ext cx="8524239" cy="815009"/>
          </a:xfrm>
        </p:spPr>
        <p:txBody>
          <a:bodyPr/>
          <a:lstStyle/>
          <a:p>
            <a:r>
              <a:rPr lang="en-ZA" altLang="en-US" sz="2800" b="1" dirty="0">
                <a:solidFill>
                  <a:srgbClr val="002060"/>
                </a:solidFill>
                <a:latin typeface="Arial" panose="020B0604020202020204" pitchFamily="34" charset="0"/>
                <a:cs typeface="Arial" panose="020B0604020202020204" pitchFamily="34" charset="0"/>
              </a:rPr>
              <a:t>What is SAPREF’s Safety Vision during 2026?</a:t>
            </a:r>
            <a:br>
              <a:rPr lang="en-ZA" altLang="en-US" sz="2800" b="1" dirty="0">
                <a:solidFill>
                  <a:srgbClr val="002060"/>
                </a:solidFill>
                <a:latin typeface="Arial" panose="020B0604020202020204" pitchFamily="34" charset="0"/>
                <a:cs typeface="Arial" panose="020B0604020202020204" pitchFamily="34" charset="0"/>
              </a:rPr>
            </a:br>
            <a:br>
              <a:rPr lang="en-GB" altLang="en-US" sz="2800" dirty="0">
                <a:solidFill>
                  <a:srgbClr val="002060"/>
                </a:solidFill>
                <a:latin typeface="Arial" panose="020B0604020202020204" pitchFamily="34" charset="0"/>
                <a:cs typeface="Arial" panose="020B0604020202020204" pitchFamily="34" charset="0"/>
              </a:rPr>
            </a:br>
            <a:endParaRPr lang="en-ZA" sz="2800" dirty="0">
              <a:solidFill>
                <a:srgbClr val="00206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7100F88-08C8-3602-9099-44EA94990B36}"/>
              </a:ext>
            </a:extLst>
          </p:cNvPr>
          <p:cNvSpPr txBox="1"/>
          <p:nvPr/>
        </p:nvSpPr>
        <p:spPr>
          <a:xfrm>
            <a:off x="153804" y="1323307"/>
            <a:ext cx="8750710" cy="4355551"/>
          </a:xfrm>
          <a:prstGeom prst="rect">
            <a:avLst/>
          </a:prstGeom>
          <a:noFill/>
        </p:spPr>
        <p:txBody>
          <a:bodyPr wrap="square" lIns="91440" tIns="45720" rIns="91440" bIns="45720" rtlCol="0" anchor="t">
            <a:spAutoFit/>
          </a:bodyPr>
          <a:lstStyle/>
          <a:p>
            <a:pPr marL="342900" indent="-342900">
              <a:lnSpc>
                <a:spcPct val="150000"/>
              </a:lnSpc>
              <a:spcBef>
                <a:spcPct val="20000"/>
              </a:spcBef>
              <a:buFont typeface="Arial" panose="020B0604020202020204" pitchFamily="34" charset="0"/>
              <a:buChar char="•"/>
              <a:defRPr/>
            </a:pPr>
            <a:r>
              <a:rPr lang="en-ZA" altLang="en-US" sz="1600" b="1" dirty="0">
                <a:solidFill>
                  <a:schemeClr val="tx2"/>
                </a:solidFill>
                <a:latin typeface="Arial" panose="020B0604020202020204" pitchFamily="34" charset="0"/>
                <a:cs typeface="Arial" panose="020B0604020202020204" pitchFamily="34" charset="0"/>
              </a:rPr>
              <a:t>SAFETY is our No.1 Priority – we plan our work properly to ensure that risks are adequately managed while ensure work is carried out efficiently.</a:t>
            </a:r>
          </a:p>
          <a:p>
            <a:pPr marL="342900" indent="-342900">
              <a:lnSpc>
                <a:spcPct val="150000"/>
              </a:lnSpc>
              <a:spcBef>
                <a:spcPct val="20000"/>
              </a:spcBef>
              <a:buFont typeface="Arial" panose="020B0604020202020204" pitchFamily="34" charset="0"/>
              <a:buChar char="•"/>
              <a:defRPr/>
            </a:pPr>
            <a:r>
              <a:rPr lang="en-ZA" altLang="en-US" sz="1600" dirty="0">
                <a:latin typeface="Arial" panose="020B0604020202020204" pitchFamily="34" charset="0"/>
                <a:cs typeface="Arial" panose="020B0604020202020204" pitchFamily="34" charset="0"/>
              </a:rPr>
              <a:t>We are all aware of our roles and responsibilities and take personal accountability.</a:t>
            </a:r>
          </a:p>
          <a:p>
            <a:pPr marL="342900" indent="-342900">
              <a:lnSpc>
                <a:spcPct val="150000"/>
              </a:lnSpc>
              <a:spcBef>
                <a:spcPct val="20000"/>
              </a:spcBef>
              <a:buFont typeface="Arial" panose="020B0604020202020204" pitchFamily="34" charset="0"/>
              <a:buChar char="•"/>
              <a:defRPr/>
            </a:pPr>
            <a:r>
              <a:rPr lang="en-ZA" altLang="en-US" sz="1600" dirty="0">
                <a:latin typeface="Arial" panose="020B0604020202020204" pitchFamily="34" charset="0"/>
                <a:cs typeface="Arial" panose="020B0604020202020204" pitchFamily="34" charset="0"/>
              </a:rPr>
              <a:t>We comply with rules and procedures – when we are not able to comply we escalate to our line manager for support.</a:t>
            </a:r>
          </a:p>
          <a:p>
            <a:pPr marL="342900" indent="-342900">
              <a:lnSpc>
                <a:spcPct val="150000"/>
              </a:lnSpc>
              <a:spcBef>
                <a:spcPct val="20000"/>
              </a:spcBef>
              <a:buFont typeface="Arial" panose="020B0604020202020204" pitchFamily="34" charset="0"/>
              <a:buChar char="•"/>
              <a:defRPr/>
            </a:pPr>
            <a:r>
              <a:rPr lang="en-US" sz="1600" dirty="0">
                <a:latin typeface="Arial" panose="020B0604020202020204" pitchFamily="34" charset="0"/>
                <a:cs typeface="Arial" panose="020B0604020202020204" pitchFamily="34" charset="0"/>
              </a:rPr>
              <a:t>We provide a Psychological safe environment where People feel comfortable, supported and respected to share their concerns, ask questions if they are unsure, speak up when things go wrong and to offer up their ideas and observations. (How I respond Matters)</a:t>
            </a:r>
          </a:p>
          <a:p>
            <a:pPr marL="342900" indent="-342900">
              <a:lnSpc>
                <a:spcPct val="150000"/>
              </a:lnSpc>
              <a:spcBef>
                <a:spcPct val="20000"/>
              </a:spcBef>
              <a:buFont typeface="Arial" panose="020B0604020202020204" pitchFamily="34" charset="0"/>
              <a:buChar char="•"/>
              <a:defRPr/>
            </a:pPr>
            <a:r>
              <a:rPr lang="en-ZA" altLang="en-US" sz="1600" dirty="0">
                <a:latin typeface="Arial" panose="020B0604020202020204" pitchFamily="34" charset="0"/>
                <a:cs typeface="Arial" panose="020B0604020202020204" pitchFamily="34" charset="0"/>
              </a:rPr>
              <a:t>We practice a learner mindset by reporting and investigating incidents and near misses so that learnings can be shared and processes can be improved.</a:t>
            </a:r>
          </a:p>
          <a:p>
            <a:pPr marL="342900" indent="-342900">
              <a:lnSpc>
                <a:spcPct val="150000"/>
              </a:lnSpc>
              <a:spcBef>
                <a:spcPct val="20000"/>
              </a:spcBef>
              <a:buFont typeface="Arial" panose="020B0604020202020204" pitchFamily="34" charset="0"/>
              <a:buChar char="•"/>
              <a:defRPr/>
            </a:pPr>
            <a:r>
              <a:rPr lang="en-ZA" altLang="en-US" sz="1600" dirty="0">
                <a:latin typeface="Arial" panose="020B0604020202020204" pitchFamily="34" charset="0"/>
                <a:cs typeface="Arial" panose="020B0604020202020204" pitchFamily="34" charset="0"/>
              </a:rPr>
              <a:t>We intervene respectfully, because we care – “Be your brother’s keeper”.</a:t>
            </a:r>
          </a:p>
        </p:txBody>
      </p:sp>
    </p:spTree>
    <p:extLst>
      <p:ext uri="{BB962C8B-B14F-4D97-AF65-F5344CB8AC3E}">
        <p14:creationId xmlns:p14="http://schemas.microsoft.com/office/powerpoint/2010/main" val="38672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A983-7DF7-E4D6-1344-0277B9FE7ECC}"/>
              </a:ext>
            </a:extLst>
          </p:cNvPr>
          <p:cNvSpPr>
            <a:spLocks noGrp="1"/>
          </p:cNvSpPr>
          <p:nvPr>
            <p:ph type="title"/>
          </p:nvPr>
        </p:nvSpPr>
        <p:spPr>
          <a:xfrm>
            <a:off x="1048330" y="184964"/>
            <a:ext cx="6266621" cy="815009"/>
          </a:xfrm>
        </p:spPr>
        <p:txBody>
          <a:bodyPr/>
          <a:lstStyle/>
          <a:p>
            <a:r>
              <a:rPr lang="en-US" sz="2800" b="1" dirty="0">
                <a:solidFill>
                  <a:srgbClr val="002060"/>
                </a:solidFill>
                <a:latin typeface="Arial" panose="020B0604020202020204" pitchFamily="34" charset="0"/>
                <a:cs typeface="Arial" panose="020B0604020202020204" pitchFamily="34" charset="0"/>
              </a:rPr>
              <a:t>2025 HSE Performance</a:t>
            </a:r>
            <a:endParaRPr lang="en-ZA" sz="2800" b="1" dirty="0">
              <a:solidFill>
                <a:srgbClr val="002060"/>
              </a:solidFill>
              <a:latin typeface="Arial" panose="020B0604020202020204" pitchFamily="34" charset="0"/>
              <a:cs typeface="Arial" panose="020B0604020202020204" pitchFamily="34" charset="0"/>
            </a:endParaRPr>
          </a:p>
        </p:txBody>
      </p:sp>
      <p:sp>
        <p:nvSpPr>
          <p:cNvPr id="9" name="TextBox 4">
            <a:extLst>
              <a:ext uri="{FF2B5EF4-FFF2-40B4-BE49-F238E27FC236}">
                <a16:creationId xmlns:a16="http://schemas.microsoft.com/office/drawing/2014/main" id="{CCB4A999-1B19-24B7-4971-F34D2C2DBBA2}"/>
              </a:ext>
            </a:extLst>
          </p:cNvPr>
          <p:cNvSpPr txBox="1"/>
          <p:nvPr/>
        </p:nvSpPr>
        <p:spPr>
          <a:xfrm>
            <a:off x="5174672" y="1525772"/>
            <a:ext cx="3886201" cy="498598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600" b="1" u="sng" dirty="0">
                <a:latin typeface="Arial" panose="020B0604020202020204" pitchFamily="34" charset="0"/>
                <a:cs typeface="Arial" panose="020B0604020202020204" pitchFamily="34" charset="0"/>
              </a:rPr>
              <a:t>MVA’s Themes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Drivers' misjudgment of distance from barriers</a:t>
            </a:r>
            <a:endParaRPr lang="en-US" sz="16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Non-compliance to Road traffic act – STOP sign.</a:t>
            </a:r>
            <a:endParaRPr lang="en-US" sz="16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Parking in non-designated areas</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b="1" u="sng" dirty="0">
                <a:latin typeface="Arial" panose="020B0604020202020204" pitchFamily="34" charset="0"/>
                <a:cs typeface="Arial" panose="020B0604020202020204" pitchFamily="34" charset="0"/>
              </a:rPr>
              <a:t>Interventions and learnings</a:t>
            </a:r>
            <a:endParaRPr lang="en-US" sz="1600" b="1" u="sng"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IV road safety issues being addressed via TNPA.</a:t>
            </a:r>
            <a:endParaRPr lang="en-US" sz="16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3-month citation in case of negligence.</a:t>
            </a:r>
            <a:endParaRPr lang="en-US" sz="16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Importance of parking in designated areas.</a:t>
            </a:r>
            <a:endParaRPr lang="en-US" sz="16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SAPREF to provide designated parking bays at Site 1 Control room &amp; Contractor's yard.</a:t>
            </a:r>
            <a:endParaRPr lang="en-US" sz="16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SPs to </a:t>
            </a:r>
            <a:r>
              <a:rPr lang="en-US" sz="1600" dirty="0" err="1">
                <a:latin typeface="Arial" panose="020B0604020202020204" pitchFamily="34" charset="0"/>
                <a:cs typeface="Arial" panose="020B0604020202020204" pitchFamily="34" charset="0"/>
              </a:rPr>
              <a:t>minimise</a:t>
            </a:r>
            <a:r>
              <a:rPr lang="en-US" sz="1600" dirty="0">
                <a:latin typeface="Arial" panose="020B0604020202020204" pitchFamily="34" charset="0"/>
                <a:cs typeface="Arial" panose="020B0604020202020204" pitchFamily="34" charset="0"/>
              </a:rPr>
              <a:t> number of private vehicles and </a:t>
            </a:r>
            <a:r>
              <a:rPr lang="en-US" sz="1600" dirty="0" err="1">
                <a:latin typeface="Arial" panose="020B0604020202020204" pitchFamily="34" charset="0"/>
                <a:cs typeface="Arial" panose="020B0604020202020204" pitchFamily="34" charset="0"/>
              </a:rPr>
              <a:t>utilise</a:t>
            </a:r>
            <a:r>
              <a:rPr lang="en-US" sz="1600" dirty="0">
                <a:latin typeface="Arial" panose="020B0604020202020204" pitchFamily="34" charset="0"/>
                <a:cs typeface="Arial" panose="020B0604020202020204" pitchFamily="34" charset="0"/>
              </a:rPr>
              <a:t> shuttle buses</a:t>
            </a:r>
            <a:endParaRPr lang="en-ZA"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ZA" sz="1400" dirty="0"/>
          </a:p>
        </p:txBody>
      </p:sp>
      <p:sp>
        <p:nvSpPr>
          <p:cNvPr id="13" name="TextBox 12">
            <a:extLst>
              <a:ext uri="{FF2B5EF4-FFF2-40B4-BE49-F238E27FC236}">
                <a16:creationId xmlns:a16="http://schemas.microsoft.com/office/drawing/2014/main" id="{139BEC69-438C-5D05-CE9D-EA063C8E06D6}"/>
              </a:ext>
            </a:extLst>
          </p:cNvPr>
          <p:cNvSpPr txBox="1"/>
          <p:nvPr/>
        </p:nvSpPr>
        <p:spPr>
          <a:xfrm>
            <a:off x="23595" y="5408429"/>
            <a:ext cx="2488062" cy="954107"/>
          </a:xfrm>
          <a:prstGeom prst="rect">
            <a:avLst/>
          </a:prstGeom>
          <a:noFill/>
        </p:spPr>
        <p:txBody>
          <a:bodyPr wrap="square">
            <a:spAutoFit/>
          </a:bodyPr>
          <a:lstStyle/>
          <a:p>
            <a:pPr>
              <a:lnSpc>
                <a:spcPct val="150000"/>
              </a:lnSpc>
            </a:pPr>
            <a:r>
              <a:rPr lang="en-US" sz="1600" b="1" u="sng" dirty="0">
                <a:solidFill>
                  <a:schemeClr val="tx1"/>
                </a:solidFill>
                <a:latin typeface="Arial" panose="020B0604020202020204" pitchFamily="34" charset="0"/>
                <a:cs typeface="Arial" panose="020B0604020202020204" pitchFamily="34" charset="0"/>
              </a:rPr>
              <a:t>TRCs Themes</a:t>
            </a:r>
          </a:p>
          <a:p>
            <a:pPr marL="285750" lvl="0" indent="-285750">
              <a:buFont typeface="Arial" panose="020B0604020202020204" pitchFamily="34" charset="0"/>
              <a:buChar char="•"/>
              <a:defRPr/>
            </a:pPr>
            <a:r>
              <a:rPr lang="en-US" sz="1600" dirty="0">
                <a:latin typeface="Arial" panose="020B0604020202020204" pitchFamily="34" charset="0"/>
                <a:cs typeface="Arial" panose="020B0604020202020204" pitchFamily="34" charset="0"/>
              </a:rPr>
              <a:t>Risk recognition</a:t>
            </a:r>
          </a:p>
          <a:p>
            <a:pPr marL="285750" lvl="0" indent="-285750">
              <a:buFont typeface="Arial" panose="020B0604020202020204" pitchFamily="34" charset="0"/>
              <a:buChar char="•"/>
              <a:defRPr/>
            </a:pPr>
            <a:r>
              <a:rPr lang="en-US" sz="1600" dirty="0">
                <a:solidFill>
                  <a:schemeClr val="tx1"/>
                </a:solidFill>
                <a:latin typeface="Arial" panose="020B0604020202020204" pitchFamily="34" charset="0"/>
                <a:cs typeface="Arial" panose="020B0604020202020204" pitchFamily="34" charset="0"/>
              </a:rPr>
              <a:t>Fencing related </a:t>
            </a:r>
            <a:endParaRPr lang="en-ZA" sz="1600" dirty="0">
              <a:solidFill>
                <a:schemeClr val="tx1"/>
              </a:solidFill>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360517024"/>
              </p:ext>
            </p:extLst>
          </p:nvPr>
        </p:nvGraphicFramePr>
        <p:xfrm>
          <a:off x="83126" y="1258079"/>
          <a:ext cx="5091546" cy="415035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1FB233DE-A6E5-982D-B836-B47C81247395}"/>
              </a:ext>
            </a:extLst>
          </p:cNvPr>
          <p:cNvSpPr/>
          <p:nvPr/>
        </p:nvSpPr>
        <p:spPr>
          <a:xfrm>
            <a:off x="83126" y="1258079"/>
            <a:ext cx="5091546" cy="41503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ln>
                <a:solidFill>
                  <a:srgbClr val="002060"/>
                </a:solidFill>
              </a:ln>
              <a:noFill/>
            </a:endParaRPr>
          </a:p>
        </p:txBody>
      </p:sp>
    </p:spTree>
    <p:extLst>
      <p:ext uri="{BB962C8B-B14F-4D97-AF65-F5344CB8AC3E}">
        <p14:creationId xmlns:p14="http://schemas.microsoft.com/office/powerpoint/2010/main" val="3347827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4825A-CA90-7427-CBDE-A4F57F0500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BAAFE-658A-C41E-7DAF-C7ABFABECADD}"/>
              </a:ext>
            </a:extLst>
          </p:cNvPr>
          <p:cNvSpPr>
            <a:spLocks noGrp="1"/>
          </p:cNvSpPr>
          <p:nvPr>
            <p:ph type="title"/>
          </p:nvPr>
        </p:nvSpPr>
        <p:spPr>
          <a:xfrm>
            <a:off x="1007947" y="282308"/>
            <a:ext cx="6266621" cy="815009"/>
          </a:xfrm>
        </p:spPr>
        <p:txBody>
          <a:bodyPr/>
          <a:lstStyle/>
          <a:p>
            <a:r>
              <a:rPr lang="en-US" sz="2800" b="1" dirty="0">
                <a:solidFill>
                  <a:srgbClr val="002060"/>
                </a:solidFill>
                <a:latin typeface="Arial" panose="020B0604020202020204" pitchFamily="34" charset="0"/>
                <a:cs typeface="Arial" panose="020B0604020202020204" pitchFamily="34" charset="0"/>
              </a:rPr>
              <a:t>2025 HSE Performance</a:t>
            </a:r>
            <a:endParaRPr lang="en-ZA" sz="2800" b="1" dirty="0">
              <a:solidFill>
                <a:srgbClr val="002060"/>
              </a:solidFill>
              <a:latin typeface="Arial" panose="020B0604020202020204" pitchFamily="34" charset="0"/>
              <a:cs typeface="Arial" panose="020B0604020202020204" pitchFamily="34" charset="0"/>
            </a:endParaRPr>
          </a:p>
        </p:txBody>
      </p:sp>
      <p:sp>
        <p:nvSpPr>
          <p:cNvPr id="9" name="TextBox 4">
            <a:extLst>
              <a:ext uri="{FF2B5EF4-FFF2-40B4-BE49-F238E27FC236}">
                <a16:creationId xmlns:a16="http://schemas.microsoft.com/office/drawing/2014/main" id="{0EF74AE2-AE03-50DC-D727-6A3E3428BCB9}"/>
              </a:ext>
            </a:extLst>
          </p:cNvPr>
          <p:cNvSpPr txBox="1"/>
          <p:nvPr/>
        </p:nvSpPr>
        <p:spPr>
          <a:xfrm>
            <a:off x="5171768" y="1194619"/>
            <a:ext cx="3844413" cy="469359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1300" b="1" u="sng" dirty="0">
                <a:latin typeface="Arial" panose="020B0604020202020204" pitchFamily="34" charset="0"/>
                <a:cs typeface="Arial" panose="020B0604020202020204" pitchFamily="34" charset="0"/>
              </a:rPr>
              <a:t>2025 LOPC 10-100kg</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LSFO line at Berth 10 developed a flange leak due to thermal pressure during squeeze test.</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A hydrocarbon leak came out in a fine spray from Berth 5 during a squeeze test.</a:t>
            </a:r>
          </a:p>
          <a:p>
            <a:pPr marL="285750" indent="-285750">
              <a:buFont typeface="Arial" panose="020B0604020202020204" pitchFamily="34" charset="0"/>
              <a:buChar char="•"/>
            </a:pPr>
            <a:r>
              <a:rPr lang="en-US" sz="1300" dirty="0">
                <a:latin typeface="Arial" panose="020B0604020202020204" pitchFamily="34" charset="0"/>
                <a:cs typeface="Arial" panose="020B0604020202020204" pitchFamily="34" charset="0"/>
              </a:rPr>
              <a:t>T2485 overflowed during transfer from T2101.</a:t>
            </a:r>
          </a:p>
          <a:p>
            <a:endParaRPr lang="en-US" sz="1300" b="1" u="sng" dirty="0">
              <a:latin typeface="Arial" panose="020B0604020202020204" pitchFamily="34" charset="0"/>
              <a:cs typeface="Arial" panose="020B0604020202020204" pitchFamily="34" charset="0"/>
            </a:endParaRPr>
          </a:p>
          <a:p>
            <a:r>
              <a:rPr lang="en-US" sz="1300" b="1" u="sng" dirty="0">
                <a:latin typeface="Arial" panose="020B0604020202020204" pitchFamily="34" charset="0"/>
                <a:cs typeface="Arial" panose="020B0604020202020204" pitchFamily="34" charset="0"/>
              </a:rPr>
              <a:t>Learnings</a:t>
            </a: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Effective and safe isolation of equipment </a:t>
            </a:r>
            <a:r>
              <a:rPr lang="en-US" sz="1300" dirty="0">
                <a:latin typeface="Arial" panose="020B0604020202020204" pitchFamily="34" charset="0"/>
                <a:cs typeface="Arial" panose="020B0604020202020204" pitchFamily="34" charset="0"/>
              </a:rPr>
              <a:t>is a critical barrier in preventing LOPCs. </a:t>
            </a: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Understanding and use of procedures</a:t>
            </a:r>
            <a:r>
              <a:rPr lang="en-US" sz="1300" dirty="0">
                <a:latin typeface="Arial" panose="020B0604020202020204" pitchFamily="34" charset="0"/>
                <a:cs typeface="Arial" panose="020B0604020202020204" pitchFamily="34" charset="0"/>
              </a:rPr>
              <a:t> is critical for safe execution of work. </a:t>
            </a: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Strengthen effective response to alarms </a:t>
            </a:r>
            <a:r>
              <a:rPr lang="en-US" sz="1300" dirty="0">
                <a:latin typeface="Arial" panose="020B0604020202020204" pitchFamily="34" charset="0"/>
                <a:cs typeface="Arial" panose="020B0604020202020204" pitchFamily="34" charset="0"/>
              </a:rPr>
              <a:t>and </a:t>
            </a:r>
            <a:r>
              <a:rPr lang="en-US" sz="1300" dirty="0">
                <a:solidFill>
                  <a:schemeClr val="tx1"/>
                </a:solidFill>
                <a:latin typeface="Arial" panose="020B0604020202020204" pitchFamily="34" charset="0"/>
                <a:cs typeface="Arial" panose="020B0604020202020204" pitchFamily="34" charset="0"/>
              </a:rPr>
              <a:t>operator response </a:t>
            </a:r>
            <a:r>
              <a:rPr lang="en-US" sz="1300" dirty="0">
                <a:latin typeface="Arial" panose="020B0604020202020204" pitchFamily="34" charset="0"/>
                <a:cs typeface="Arial" panose="020B0604020202020204" pitchFamily="34" charset="0"/>
              </a:rPr>
              <a:t>to prevent escalation. </a:t>
            </a: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Use of Stop Work Authority </a:t>
            </a:r>
            <a:r>
              <a:rPr lang="en-US" sz="1300" dirty="0">
                <a:latin typeface="Arial" panose="020B0604020202020204" pitchFamily="34" charset="0"/>
                <a:cs typeface="Arial" panose="020B0604020202020204" pitchFamily="34" charset="0"/>
              </a:rPr>
              <a:t>if crucial activities are not proceeding as expected. </a:t>
            </a: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Plant rounds play </a:t>
            </a:r>
            <a:r>
              <a:rPr lang="en-US" sz="1300" dirty="0">
                <a:latin typeface="Arial" panose="020B0604020202020204" pitchFamily="34" charset="0"/>
                <a:cs typeface="Arial" panose="020B0604020202020204" pitchFamily="34" charset="0"/>
              </a:rPr>
              <a:t>a vital role in early leak detection and preventing incidents – find small, fix small. </a:t>
            </a: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Robust and preventative maintenance </a:t>
            </a:r>
            <a:r>
              <a:rPr lang="en-US" sz="1300" dirty="0">
                <a:latin typeface="Arial" panose="020B0604020202020204" pitchFamily="34" charset="0"/>
                <a:cs typeface="Arial" panose="020B0604020202020204" pitchFamily="34" charset="0"/>
              </a:rPr>
              <a:t>is essential to maintaining equipment integrity.</a:t>
            </a:r>
          </a:p>
          <a:p>
            <a:endParaRPr lang="en-US" sz="1300" dirty="0"/>
          </a:p>
        </p:txBody>
      </p:sp>
      <p:graphicFrame>
        <p:nvGraphicFramePr>
          <p:cNvPr id="4" name="Chart 3">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950952456"/>
              </p:ext>
            </p:extLst>
          </p:nvPr>
        </p:nvGraphicFramePr>
        <p:xfrm>
          <a:off x="98323" y="1398402"/>
          <a:ext cx="4950449" cy="406119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7914702-911D-3A02-E27A-B28A535AD98E}"/>
              </a:ext>
            </a:extLst>
          </p:cNvPr>
          <p:cNvSpPr txBox="1"/>
          <p:nvPr/>
        </p:nvSpPr>
        <p:spPr>
          <a:xfrm>
            <a:off x="283703" y="5467696"/>
            <a:ext cx="3171889" cy="1107996"/>
          </a:xfrm>
          <a:prstGeom prst="rect">
            <a:avLst/>
          </a:prstGeom>
          <a:noFill/>
        </p:spPr>
        <p:txBody>
          <a:bodyPr wrap="square">
            <a:spAutoFit/>
          </a:bodyPr>
          <a:lstStyle/>
          <a:p>
            <a:pPr>
              <a:lnSpc>
                <a:spcPct val="150000"/>
              </a:lnSpc>
            </a:pPr>
            <a:r>
              <a:rPr lang="en-US" sz="1600" b="1" u="sng" dirty="0">
                <a:latin typeface="Arial" panose="020B0604020202020204" pitchFamily="34" charset="0"/>
                <a:cs typeface="Arial" panose="020B0604020202020204" pitchFamily="34" charset="0"/>
              </a:rPr>
              <a:t>Themes</a:t>
            </a:r>
          </a:p>
          <a:p>
            <a:pPr marL="285750" lvl="0" indent="-285750">
              <a:buFont typeface="Arial" panose="020B0604020202020204" pitchFamily="34" charset="0"/>
              <a:buChar char="•"/>
              <a:defRPr/>
            </a:pPr>
            <a:r>
              <a:rPr lang="en-US" sz="1400" dirty="0">
                <a:latin typeface="Arial" panose="020B0604020202020204" pitchFamily="34" charset="0"/>
                <a:cs typeface="Arial" panose="020B0604020202020204" pitchFamily="34" charset="0"/>
              </a:rPr>
              <a:t>Use of Procedures</a:t>
            </a:r>
          </a:p>
          <a:p>
            <a:pPr marL="285750" lvl="0" indent="-285750">
              <a:buFont typeface="Arial" panose="020B0604020202020204" pitchFamily="34" charset="0"/>
              <a:buChar char="•"/>
              <a:defRPr/>
            </a:pPr>
            <a:r>
              <a:rPr lang="en-US" sz="1400" dirty="0">
                <a:latin typeface="Arial" panose="020B0604020202020204" pitchFamily="34" charset="0"/>
                <a:cs typeface="Arial" panose="020B0604020202020204" pitchFamily="34" charset="0"/>
              </a:rPr>
              <a:t>Proactive alarm intervention </a:t>
            </a:r>
          </a:p>
          <a:p>
            <a:pPr marL="285750" lvl="0" indent="-285750">
              <a:buFont typeface="Arial" panose="020B0604020202020204" pitchFamily="34" charset="0"/>
              <a:buChar char="•"/>
              <a:defRPr/>
            </a:pPr>
            <a:r>
              <a:rPr lang="en-US" sz="1400" dirty="0">
                <a:latin typeface="Arial" panose="020B0604020202020204" pitchFamily="34" charset="0"/>
                <a:cs typeface="Arial" panose="020B0604020202020204" pitchFamily="34" charset="0"/>
              </a:rPr>
              <a:t>Preventative maintenance. </a:t>
            </a:r>
            <a:endParaRPr lang="en-Z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7191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4B9A-DA17-6221-B9F2-D51CFFDE49F5}"/>
              </a:ext>
            </a:extLst>
          </p:cNvPr>
          <p:cNvSpPr>
            <a:spLocks noGrp="1"/>
          </p:cNvSpPr>
          <p:nvPr>
            <p:ph type="title"/>
          </p:nvPr>
        </p:nvSpPr>
        <p:spPr>
          <a:xfrm>
            <a:off x="0" y="194017"/>
            <a:ext cx="8780929" cy="815009"/>
          </a:xfrm>
        </p:spPr>
        <p:txBody>
          <a:bodyPr/>
          <a:lstStyle/>
          <a:p>
            <a:r>
              <a:rPr lang="en-ZA" sz="2400" b="1" dirty="0">
                <a:solidFill>
                  <a:srgbClr val="002060"/>
                </a:solidFill>
                <a:latin typeface="Arial" panose="020B0604020202020204" pitchFamily="34" charset="0"/>
                <a:cs typeface="Arial" panose="020B0604020202020204" pitchFamily="34" charset="0"/>
              </a:rPr>
              <a:t>Keep Your Head in the Game  - LET’S DISCUSS HOW !</a:t>
            </a:r>
            <a:br>
              <a:rPr lang="en-GB" altLang="en-US" sz="2400" b="1" dirty="0">
                <a:solidFill>
                  <a:srgbClr val="002060"/>
                </a:solidFill>
                <a:latin typeface="Arial" panose="020B0604020202020204" pitchFamily="34" charset="0"/>
                <a:cs typeface="Arial" panose="020B0604020202020204" pitchFamily="34" charset="0"/>
              </a:rPr>
            </a:br>
            <a:endParaRPr lang="en-ZA" sz="2400" b="1" dirty="0">
              <a:solidFill>
                <a:srgbClr val="00206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DC81462-91D2-563E-5500-64E16C9E79E2}"/>
              </a:ext>
            </a:extLst>
          </p:cNvPr>
          <p:cNvSpPr/>
          <p:nvPr/>
        </p:nvSpPr>
        <p:spPr>
          <a:xfrm>
            <a:off x="97971" y="1303730"/>
            <a:ext cx="8780930" cy="707886"/>
          </a:xfrm>
          <a:prstGeom prst="rect">
            <a:avLst/>
          </a:prstGeom>
          <a:solidFill>
            <a:schemeClr val="accent6">
              <a:lumMod val="40000"/>
              <a:lumOff val="60000"/>
            </a:schemeClr>
          </a:solidFill>
        </p:spPr>
        <p:txBody>
          <a:bodyPr wrap="square">
            <a:spAutoFit/>
          </a:bodyPr>
          <a:lstStyle/>
          <a:p>
            <a:pPr marL="342900" indent="-342900" algn="ctr"/>
            <a:r>
              <a:rPr lang="en-ZA" sz="2000" b="1" dirty="0">
                <a:latin typeface="Arial" panose="020B0604020202020204" pitchFamily="34" charset="0"/>
                <a:cs typeface="Arial" panose="020B0604020202020204" pitchFamily="34" charset="0"/>
              </a:rPr>
              <a:t>If you answer </a:t>
            </a:r>
            <a:r>
              <a:rPr lang="en-ZA" sz="2000" b="1" dirty="0">
                <a:solidFill>
                  <a:srgbClr val="C00000"/>
                </a:solidFill>
                <a:latin typeface="Arial" panose="020B0604020202020204" pitchFamily="34" charset="0"/>
                <a:cs typeface="Arial" panose="020B0604020202020204" pitchFamily="34" charset="0"/>
              </a:rPr>
              <a:t>NO</a:t>
            </a:r>
            <a:r>
              <a:rPr lang="en-ZA" sz="2000" b="1" dirty="0">
                <a:latin typeface="Arial" panose="020B0604020202020204" pitchFamily="34" charset="0"/>
                <a:cs typeface="Arial" panose="020B0604020202020204" pitchFamily="34" charset="0"/>
              </a:rPr>
              <a:t> to any of the questions below, please discuss what you need to do to change your response to </a:t>
            </a:r>
            <a:r>
              <a:rPr lang="en-ZA" sz="2000" b="1" dirty="0">
                <a:solidFill>
                  <a:srgbClr val="00B050"/>
                </a:solidFill>
                <a:latin typeface="Arial" panose="020B0604020202020204" pitchFamily="34" charset="0"/>
                <a:cs typeface="Arial" panose="020B0604020202020204" pitchFamily="34" charset="0"/>
              </a:rPr>
              <a:t>YES.</a:t>
            </a:r>
          </a:p>
        </p:txBody>
      </p:sp>
      <p:sp>
        <p:nvSpPr>
          <p:cNvPr id="4" name="TextBox 3">
            <a:extLst>
              <a:ext uri="{FF2B5EF4-FFF2-40B4-BE49-F238E27FC236}">
                <a16:creationId xmlns:a16="http://schemas.microsoft.com/office/drawing/2014/main" id="{2999A5BA-B600-5D3A-E793-B52559051986}"/>
              </a:ext>
            </a:extLst>
          </p:cNvPr>
          <p:cNvSpPr txBox="1"/>
          <p:nvPr/>
        </p:nvSpPr>
        <p:spPr>
          <a:xfrm>
            <a:off x="233680" y="2306320"/>
            <a:ext cx="7762240" cy="4062651"/>
          </a:xfrm>
          <a:prstGeom prst="rect">
            <a:avLst/>
          </a:prstGeom>
          <a:noFill/>
        </p:spPr>
        <p:txBody>
          <a:bodyPr wrap="square" rtlCol="0">
            <a:spAutoFit/>
          </a:bodyPr>
          <a:lstStyle/>
          <a:p>
            <a:pPr marL="342900" indent="-342900">
              <a:buAutoNum type="arabicPeriod"/>
            </a:pPr>
            <a:r>
              <a:rPr lang="en-ZA" sz="2000" dirty="0">
                <a:latin typeface="Arial" panose="020B0604020202020204" pitchFamily="34" charset="0"/>
                <a:cs typeface="Arial" panose="020B0604020202020204" pitchFamily="34" charset="0"/>
              </a:rPr>
              <a:t>Do I know the rules (LSR, HSSE Specifications, PTW, CSE , Work Hazard Categories (HSSE.SF.0212)?</a:t>
            </a:r>
          </a:p>
          <a:p>
            <a:pPr marL="342900" indent="-342900"/>
            <a:endParaRPr lang="en-ZA" sz="2000" dirty="0">
              <a:latin typeface="Arial" panose="020B0604020202020204" pitchFamily="34" charset="0"/>
              <a:cs typeface="Arial" panose="020B0604020202020204" pitchFamily="34" charset="0"/>
            </a:endParaRPr>
          </a:p>
          <a:p>
            <a:pPr marL="342900" indent="-342900">
              <a:buAutoNum type="arabicPeriod" startAt="2"/>
            </a:pPr>
            <a:r>
              <a:rPr lang="en-ZA" sz="2000" dirty="0">
                <a:latin typeface="Arial" panose="020B0604020202020204" pitchFamily="34" charset="0"/>
                <a:cs typeface="Arial" panose="020B0604020202020204" pitchFamily="34" charset="0"/>
              </a:rPr>
              <a:t>Do I have the valid competency requirements (medicals, inductions, clearance receiver, hot-work licence, appointments, Drivers license etc)?</a:t>
            </a:r>
          </a:p>
          <a:p>
            <a:pPr>
              <a:buNone/>
            </a:pPr>
            <a:endParaRPr lang="en-ZA" sz="2000" dirty="0">
              <a:latin typeface="Arial" panose="020B0604020202020204" pitchFamily="34" charset="0"/>
              <a:cs typeface="Arial" panose="020B0604020202020204" pitchFamily="34" charset="0"/>
            </a:endParaRPr>
          </a:p>
          <a:p>
            <a:pPr marL="342900" indent="-342900">
              <a:buAutoNum type="arabicPeriod" startAt="3"/>
            </a:pPr>
            <a:r>
              <a:rPr lang="en-ZA" sz="2000" dirty="0">
                <a:latin typeface="Arial" panose="020B0604020202020204" pitchFamily="34" charset="0"/>
                <a:cs typeface="Arial" panose="020B0604020202020204" pitchFamily="34" charset="0"/>
              </a:rPr>
              <a:t>Do I have the correct PPE? </a:t>
            </a:r>
          </a:p>
          <a:p>
            <a:pPr marL="342900" indent="-342900"/>
            <a:endParaRPr lang="en-ZA" sz="2000" dirty="0">
              <a:latin typeface="Arial" panose="020B0604020202020204" pitchFamily="34" charset="0"/>
              <a:cs typeface="Arial" panose="020B0604020202020204" pitchFamily="34" charset="0"/>
            </a:endParaRPr>
          </a:p>
          <a:p>
            <a:pPr marL="342900" indent="-342900">
              <a:buAutoNum type="arabicPeriod" startAt="4"/>
            </a:pPr>
            <a:r>
              <a:rPr lang="en-ZA" sz="2000" dirty="0">
                <a:latin typeface="Arial" panose="020B0604020202020204" pitchFamily="34" charset="0"/>
                <a:cs typeface="Arial" panose="020B0604020202020204" pitchFamily="34" charset="0"/>
              </a:rPr>
              <a:t>Do I understand the reporting protocol in case of an incident?</a:t>
            </a:r>
          </a:p>
          <a:p>
            <a:pPr marL="342900" indent="-342900">
              <a:buAutoNum type="arabicPeriod" startAt="4"/>
            </a:pPr>
            <a:endParaRPr lang="en-ZA" sz="2000" dirty="0">
              <a:latin typeface="Arial" panose="020B0604020202020204" pitchFamily="34" charset="0"/>
              <a:cs typeface="Arial" panose="020B0604020202020204" pitchFamily="34" charset="0"/>
            </a:endParaRPr>
          </a:p>
          <a:p>
            <a:pPr marL="342900" indent="-342900">
              <a:buAutoNum type="arabicPeriod" startAt="4"/>
            </a:pPr>
            <a:r>
              <a:rPr lang="en-ZA" sz="2000" dirty="0">
                <a:latin typeface="Arial" panose="020B0604020202020204" pitchFamily="34" charset="0"/>
                <a:cs typeface="Arial" panose="020B0604020202020204" pitchFamily="34" charset="0"/>
              </a:rPr>
              <a:t>Is my head in the game and am I ready to work safely?</a:t>
            </a:r>
          </a:p>
          <a:p>
            <a:endParaRPr lang="en-ZA" sz="2000" dirty="0"/>
          </a:p>
        </p:txBody>
      </p:sp>
    </p:spTree>
    <p:extLst>
      <p:ext uri="{BB962C8B-B14F-4D97-AF65-F5344CB8AC3E}">
        <p14:creationId xmlns:p14="http://schemas.microsoft.com/office/powerpoint/2010/main" val="148726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BE3E-A891-42DE-52B2-B7DB1767868A}"/>
              </a:ext>
            </a:extLst>
          </p:cNvPr>
          <p:cNvSpPr>
            <a:spLocks noGrp="1"/>
          </p:cNvSpPr>
          <p:nvPr>
            <p:ph type="title"/>
          </p:nvPr>
        </p:nvSpPr>
        <p:spPr>
          <a:xfrm>
            <a:off x="129901" y="275304"/>
            <a:ext cx="8534399" cy="730543"/>
          </a:xfrm>
        </p:spPr>
        <p:txBody>
          <a:bodyPr lIns="91440" tIns="45720" rIns="91440" bIns="45720" anchor="t">
            <a:noAutofit/>
          </a:bodyPr>
          <a:lstStyle/>
          <a:p>
            <a:r>
              <a:rPr lang="en-ZA" sz="2800" b="1" dirty="0">
                <a:solidFill>
                  <a:srgbClr val="002060"/>
                </a:solidFill>
                <a:latin typeface="Arial" panose="020B0604020202020204" pitchFamily="34" charset="0"/>
                <a:ea typeface="Calibri"/>
                <a:cs typeface="Arial" panose="020B0604020202020204" pitchFamily="34" charset="0"/>
              </a:rPr>
              <a:t>Basic Rules to Work Safely</a:t>
            </a:r>
            <a:br>
              <a:rPr lang="en-US" sz="2800" b="1" dirty="0">
                <a:latin typeface="Arial" panose="020B0604020202020204" pitchFamily="34" charset="0"/>
                <a:cs typeface="Arial" panose="020B0604020202020204" pitchFamily="34" charset="0"/>
              </a:rPr>
            </a:br>
            <a:endParaRPr lang="en-ZA"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2B7A151-38E7-B87F-7CF3-D11693E04835}"/>
              </a:ext>
            </a:extLst>
          </p:cNvPr>
          <p:cNvSpPr txBox="1"/>
          <p:nvPr/>
        </p:nvSpPr>
        <p:spPr>
          <a:xfrm>
            <a:off x="26122" y="1266881"/>
            <a:ext cx="9117878" cy="517115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Do I have a valid permit/s e.g. Clearance Certificate, Safety Certificate etc.?</a:t>
            </a:r>
          </a:p>
          <a:p>
            <a:pPr marL="285750" indent="-285750">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LMRA to be focused on the job to be done. </a:t>
            </a:r>
          </a:p>
          <a:p>
            <a:pPr marL="285750" indent="-285750">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Am I clear about the work to be done?</a:t>
            </a:r>
          </a:p>
          <a:p>
            <a:pPr marL="285750" indent="-285750">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Have we conducted </a:t>
            </a:r>
            <a:r>
              <a:rPr lang="en-ZA" sz="1600" b="1" dirty="0">
                <a:latin typeface="Arial" panose="020B0604020202020204" pitchFamily="34" charset="0"/>
                <a:cs typeface="Arial" panose="020B0604020202020204" pitchFamily="34" charset="0"/>
              </a:rPr>
              <a:t>a site visit prior to starting work</a:t>
            </a:r>
            <a:r>
              <a:rPr lang="en-ZA" sz="1600"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Has the supervisor/team leader highlighted the risks in my job? Do I fully understand this? Have I discussed the </a:t>
            </a:r>
            <a:r>
              <a:rPr lang="en-ZA" sz="1600" b="1" u="sng" dirty="0">
                <a:solidFill>
                  <a:srgbClr val="FF0000"/>
                </a:solidFill>
                <a:latin typeface="Arial" panose="020B0604020202020204" pitchFamily="34" charset="0"/>
                <a:cs typeface="Arial" panose="020B0604020202020204" pitchFamily="34" charset="0"/>
              </a:rPr>
              <a:t>HAZARDS &amp; RISKS </a:t>
            </a:r>
            <a:r>
              <a:rPr lang="en-ZA" sz="1600" dirty="0">
                <a:latin typeface="Arial" panose="020B0604020202020204" pitchFamily="34" charset="0"/>
                <a:cs typeface="Arial" panose="020B0604020202020204" pitchFamily="34" charset="0"/>
              </a:rPr>
              <a:t>with the team utilising a RAMS/ LMRA? </a:t>
            </a:r>
          </a:p>
          <a:p>
            <a:pPr marL="285750" indent="-285750">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Have I considered heat stress? Am I hydrating properly?(where applicable)</a:t>
            </a:r>
          </a:p>
          <a:p>
            <a:pPr marL="285750" indent="-285750">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Do we have new people in our team(s)? Have they gone through on-boarding? Are they familiar with the work site and layout?</a:t>
            </a:r>
          </a:p>
          <a:p>
            <a:pPr marL="285750" indent="-285750">
              <a:lnSpc>
                <a:spcPct val="150000"/>
              </a:lnSpc>
              <a:buFont typeface="Arial" panose="020B0604020202020204" pitchFamily="34" charset="0"/>
              <a:buChar char="•"/>
            </a:pPr>
            <a:r>
              <a:rPr lang="en-ZA" sz="1600" dirty="0">
                <a:latin typeface="Arial" panose="020B0604020202020204" pitchFamily="34" charset="0"/>
                <a:cs typeface="Arial" panose="020B0604020202020204" pitchFamily="34" charset="0"/>
              </a:rPr>
              <a:t>Have we planned for the morning TBT and afternoon Refocus Sessions?</a:t>
            </a:r>
          </a:p>
          <a:p>
            <a:pPr>
              <a:lnSpc>
                <a:spcPct val="150000"/>
              </a:lnSpc>
            </a:pPr>
            <a:endParaRPr lang="en-ZA" sz="1400" b="1" dirty="0">
              <a:solidFill>
                <a:srgbClr val="002060"/>
              </a:solidFill>
              <a:latin typeface="Arial" panose="020B0604020202020204" pitchFamily="34" charset="0"/>
              <a:cs typeface="Arial" panose="020B0604020202020204" pitchFamily="34" charset="0"/>
            </a:endParaRPr>
          </a:p>
          <a:p>
            <a:pPr>
              <a:lnSpc>
                <a:spcPct val="150000"/>
              </a:lnSpc>
            </a:pPr>
            <a:r>
              <a:rPr lang="en-ZA" sz="1600" b="1" dirty="0">
                <a:solidFill>
                  <a:srgbClr val="002060"/>
                </a:solidFill>
                <a:latin typeface="Arial" panose="020B0604020202020204" pitchFamily="34" charset="0"/>
                <a:cs typeface="Arial" panose="020B0604020202020204" pitchFamily="34" charset="0"/>
              </a:rPr>
              <a:t>Note:</a:t>
            </a:r>
          </a:p>
          <a:p>
            <a:pPr marL="285750" indent="-285750">
              <a:lnSpc>
                <a:spcPct val="150000"/>
              </a:lnSpc>
              <a:buFont typeface="Arial" panose="020B0604020202020204" pitchFamily="34" charset="0"/>
              <a:buChar char="•"/>
            </a:pPr>
            <a:r>
              <a:rPr lang="en-ZA" sz="1600" dirty="0">
                <a:solidFill>
                  <a:srgbClr val="002060"/>
                </a:solidFill>
                <a:latin typeface="Arial" panose="020B0604020202020204" pitchFamily="34" charset="0"/>
                <a:cs typeface="Arial" panose="020B0604020202020204" pitchFamily="34" charset="0"/>
              </a:rPr>
              <a:t>Use of H2S monitors is mandatory at all Sites. </a:t>
            </a:r>
          </a:p>
          <a:p>
            <a:pPr marL="285750" indent="-285750">
              <a:lnSpc>
                <a:spcPct val="150000"/>
              </a:lnSpc>
              <a:buFont typeface="Arial" panose="020B0604020202020204" pitchFamily="34" charset="0"/>
              <a:buChar char="•"/>
            </a:pPr>
            <a:r>
              <a:rPr lang="en-ZA" sz="1600" dirty="0">
                <a:solidFill>
                  <a:srgbClr val="002060"/>
                </a:solidFill>
                <a:latin typeface="Arial" panose="020B0604020202020204" pitchFamily="34" charset="0"/>
                <a:cs typeface="Arial" panose="020B0604020202020204" pitchFamily="34" charset="0"/>
              </a:rPr>
              <a:t>Use of Electronic equipment e.g. smart watches, car keys etc; are not allowed in process areas.</a:t>
            </a:r>
          </a:p>
        </p:txBody>
      </p:sp>
    </p:spTree>
    <p:extLst>
      <p:ext uri="{BB962C8B-B14F-4D97-AF65-F5344CB8AC3E}">
        <p14:creationId xmlns:p14="http://schemas.microsoft.com/office/powerpoint/2010/main" val="4176402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86A9B44C841140A1FDB37FD6EB521E" ma:contentTypeVersion="18" ma:contentTypeDescription="Create a new document." ma:contentTypeScope="" ma:versionID="49f0ceabb070db99f534650d9a11654a">
  <xsd:schema xmlns:xsd="http://www.w3.org/2001/XMLSchema" xmlns:xs="http://www.w3.org/2001/XMLSchema" xmlns:p="http://schemas.microsoft.com/office/2006/metadata/properties" xmlns:ns2="37369a2e-f662-4ee7-90f3-44cf103b6201" xmlns:ns3="98ac16cd-4990-45ba-9424-75be769d8171" targetNamespace="http://schemas.microsoft.com/office/2006/metadata/properties" ma:root="true" ma:fieldsID="24b959a10aecfbfcfbef498d53ed71e3" ns2:_="" ns3:_="">
    <xsd:import namespace="37369a2e-f662-4ee7-90f3-44cf103b6201"/>
    <xsd:import namespace="98ac16cd-4990-45ba-9424-75be769d817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LengthInSeconds" minOccurs="0"/>
                <xsd:element ref="ns2:Comment"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369a2e-f662-4ee7-90f3-44cf103b6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Comment" ma:index="17" nillable="true" ma:displayName="Comment" ma:format="Dropdown" ma:internalName="Comment">
      <xsd:simpleType>
        <xsd:restriction base="dms:Text">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419653-2b16-4a17-b70b-0eb177d4ceeb" ma:termSetId="09814cd3-568e-fe90-9814-8d621ff8fb84" ma:anchorId="fba54fb3-c3e1-fe81-a776-ca4b69148c4d" ma:open="true" ma:isKeyword="false">
      <xsd:complexType>
        <xsd:sequence>
          <xsd:element ref="pc:Terms" minOccurs="0" maxOccurs="1"/>
        </xsd:sequence>
      </xsd:complex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ac16cd-4990-45ba-9424-75be769d817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27993ac-b3c8-42e8-aa77-2542287bb44d}" ma:internalName="TaxCatchAll" ma:showField="CatchAllData" ma:web="98ac16cd-4990-45ba-9424-75be769d81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37369a2e-f662-4ee7-90f3-44cf103b6201" xsi:nil="true"/>
    <TaxCatchAll xmlns="98ac16cd-4990-45ba-9424-75be769d8171" xsi:nil="true"/>
    <lcf76f155ced4ddcb4097134ff3c332f xmlns="37369a2e-f662-4ee7-90f3-44cf103b620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CAB2FC-5678-43E2-A79D-7B6E5DF580D1}">
  <ds:schemaRefs>
    <ds:schemaRef ds:uri="37369a2e-f662-4ee7-90f3-44cf103b6201"/>
    <ds:schemaRef ds:uri="98ac16cd-4990-45ba-9424-75be769d81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76E0092-496D-4B4A-886D-1F7C0D400D4E}">
  <ds:schemaRefs>
    <ds:schemaRef ds:uri="http://schemas.openxmlformats.org/package/2006/metadata/core-properties"/>
    <ds:schemaRef ds:uri="http://schemas.microsoft.com/office/infopath/2007/PartnerControls"/>
    <ds:schemaRef ds:uri="98ac16cd-4990-45ba-9424-75be769d8171"/>
    <ds:schemaRef ds:uri="http://schemas.microsoft.com/office/2006/documentManagement/types"/>
    <ds:schemaRef ds:uri="http://purl.org/dc/elements/1.1/"/>
    <ds:schemaRef ds:uri="http://schemas.microsoft.com/office/2006/metadata/properties"/>
    <ds:schemaRef ds:uri="http://purl.org/dc/terms/"/>
    <ds:schemaRef ds:uri="http://purl.org/dc/dcmitype/"/>
    <ds:schemaRef ds:uri="37369a2e-f662-4ee7-90f3-44cf103b6201"/>
    <ds:schemaRef ds:uri="http://www.w3.org/XML/1998/namespace"/>
  </ds:schemaRefs>
</ds:datastoreItem>
</file>

<file path=customXml/itemProps3.xml><?xml version="1.0" encoding="utf-8"?>
<ds:datastoreItem xmlns:ds="http://schemas.openxmlformats.org/officeDocument/2006/customXml" ds:itemID="{B435AC03-5E8B-4E47-A5BC-2C9213F2C559}">
  <ds:schemaRefs>
    <ds:schemaRef ds:uri="http://schemas.microsoft.com/sharepoint/v3/contenttype/forms"/>
  </ds:schemaRefs>
</ds:datastoreItem>
</file>

<file path=docMetadata/LabelInfo.xml><?xml version="1.0" encoding="utf-8"?>
<clbl:labelList xmlns:clbl="http://schemas.microsoft.com/office/2020/mipLabelMetadata">
  <clbl:label id="{301c6f66-4d75-4854-8d6b-6966a9968bac}" enabled="0" method="" siteId="{301c6f66-4d75-4854-8d6b-6966a9968bac}" removed="1"/>
</clbl:labelList>
</file>

<file path=docProps/app.xml><?xml version="1.0" encoding="utf-8"?>
<Properties xmlns="http://schemas.openxmlformats.org/officeDocument/2006/extended-properties" xmlns:vt="http://schemas.openxmlformats.org/officeDocument/2006/docPropsVTypes">
  <Template>Office Theme</Template>
  <TotalTime>22</TotalTime>
  <Words>1950</Words>
  <Application>Microsoft Office PowerPoint</Application>
  <PresentationFormat>On-screen Show (4:3)</PresentationFormat>
  <Paragraphs>164</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Calibri</vt:lpstr>
      <vt:lpstr>Wingdings</vt:lpstr>
      <vt:lpstr>1_Office Theme</vt:lpstr>
      <vt:lpstr>PowerPoint Presentation</vt:lpstr>
      <vt:lpstr>Check-in</vt:lpstr>
      <vt:lpstr>PowerPoint Presentation</vt:lpstr>
      <vt:lpstr>Risks Related to Operating Terminal</vt:lpstr>
      <vt:lpstr>What is SAPREF’s Safety Vision during 2026?  </vt:lpstr>
      <vt:lpstr>2025 HSE Performance</vt:lpstr>
      <vt:lpstr>2025 HSE Performance</vt:lpstr>
      <vt:lpstr>Keep Your Head in the Game  - LET’S DISCUSS HOW ! </vt:lpstr>
      <vt:lpstr>Basic Rules to Work Safely </vt:lpstr>
      <vt:lpstr>Message from Leadership</vt:lpstr>
      <vt:lpstr>HSE Commitment</vt:lpstr>
      <vt:lpstr>PowerPoint Presentation</vt:lpstr>
      <vt:lpstr>Medical Treatment Case – Recordable Injury</vt:lpstr>
      <vt:lpstr>Medical Treatment Case – Recordable Injury</vt:lpstr>
      <vt:lpstr>2025 LSRs</vt:lpstr>
      <vt:lpstr>Motor Vehicle Accidents</vt:lpstr>
      <vt:lpstr>Motor Vehicle Accidents (contd’)</vt:lpstr>
      <vt:lpstr>FIRST AID INJURIES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Dlamini, Londeka Nompendulo (FTC)</dc:creator>
  <cp:lastModifiedBy>Francis, Melanie</cp:lastModifiedBy>
  <cp:revision>1</cp:revision>
  <cp:lastPrinted>2024-12-24T10:37:33Z</cp:lastPrinted>
  <dcterms:created xsi:type="dcterms:W3CDTF">2020-01-08T07:37:24Z</dcterms:created>
  <dcterms:modified xsi:type="dcterms:W3CDTF">2026-01-08T09:43:00Z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0x0101006086A9B44C841140A1FDB37FD6EB521E</vt:lpwstr>
  </property>
  <property fmtid="{D5CDD505-2E9C-101B-9397-08002B2CF9AE}" pid="3" name="MediaServiceImageTags">
    <vt:lpwstr/>
  </property>
</Properties>
</file>